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5F912A-E291-4F24-9719-326B48D3C5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5FD7214-1F19-4FA2-B64B-08F080AD82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51F1A21-50E7-4013-819D-3CAE408A59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2FE79C-54EA-48F9-A0EF-9430CDB709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FD771A-337C-4043-9D10-3C91ABE608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B88C3F6-FBFC-4F2E-9CDF-257D7F039C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C3FED35-76B4-4AC6-BF9E-87D97C25D5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A67BB53-9FFB-47D7-B69C-AB963D1916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1F85206-3CE5-4B6E-845B-B31567024C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C8ED1F6-B35F-436A-BBEF-7E927F9C61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BF56C59-1992-466E-BA92-3B7AD2042E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FE9DD60-C08F-4A95-8B3E-58A2290D017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4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DD4943E-E2F7-4AF6-B8EC-5B0D78B2552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848320D-34F1-4CD9-BD60-B1DACC8D47D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51C3179-1562-4836-A3C4-7F6F8098D56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6B00320-8E13-464E-93FD-B73F9C68330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C5D3142-35BE-4988-AF82-F2FAFF91B6A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4CEE6C2-BBC0-4BBF-8B35-387F1597AE3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2CED7F4-829B-4EEE-B834-F0A6D18101F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90DCA9E-B574-4F6E-B9A5-2223E93212D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F36FBBE-404F-42CD-BB1D-2B4EAD5B4EC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260C857-3C90-445A-B0D9-FC24E182806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Eavor Loop &amp; the Deep Geothermal Frontier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CA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State of the Art, Depth Limits &amp; 150–180 °C Resources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CA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2025-07-03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What are the different kinds of Eavor-Loops?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301760" y="1599840"/>
            <a:ext cx="6539400" cy="45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1520" y="762120"/>
            <a:ext cx="9143640" cy="534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-1440" y="689760"/>
            <a:ext cx="9143640" cy="545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1520" y="726120"/>
            <a:ext cx="9143640" cy="541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19800" y="564840"/>
            <a:ext cx="9143640" cy="577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Global Geothermal Gradient Map</a:t>
            </a:r>
            <a:r>
              <a:rPr b="0" lang="en-US" sz="1500" spc="-1" strike="noStrike">
                <a:solidFill>
                  <a:schemeClr val="dk1"/>
                </a:solidFill>
                <a:latin typeface="Calibri"/>
              </a:rPr>
              <a:t> (by Carlos Vargas)</a:t>
            </a:r>
            <a:endParaRPr b="0" lang="en-US" sz="15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456840" y="1660680"/>
            <a:ext cx="8229240" cy="440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10760" y="117360"/>
            <a:ext cx="7509240" cy="42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Historical Depth Milestones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540000" y="684360"/>
            <a:ext cx="828000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 txBox="1"/>
          <p:nvPr/>
        </p:nvSpPr>
        <p:spPr>
          <a:xfrm>
            <a:off x="212400" y="360000"/>
            <a:ext cx="8427600" cy="581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CA" sz="3200" spc="-1" strike="noStrike">
                <a:solidFill>
                  <a:srgbClr val="000000"/>
                </a:solidFill>
                <a:latin typeface="Arial"/>
              </a:rPr>
              <a:t>🧯 </a:t>
            </a:r>
            <a:r>
              <a:rPr b="1" lang="en-CA" sz="3200" spc="-1" strike="noStrike">
                <a:solidFill>
                  <a:srgbClr val="000000"/>
                </a:solidFill>
                <a:latin typeface="Arial"/>
              </a:rPr>
              <a:t>Why EGS Fails Below 4 km </a:t>
            </a:r>
            <a:endParaRPr b="1" lang="en-CA" sz="3200" spc="-1" strike="noStrike">
              <a:solidFill>
                <a:srgbClr val="000000"/>
              </a:solidFill>
              <a:latin typeface="Arial"/>
            </a:endParaRPr>
          </a:p>
          <a:p>
            <a:endParaRPr b="0" lang="en-CA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❌ 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EGS Needs Proppant to Work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EGS relies on fracturing deep rock to create fluid pathways.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Proppant (like sand or ceramic beads) keeps fractures open.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But at depths &gt;3.5–4 km, pressures exceed 100 MPa: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All known proppants crush or deform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Fractures seal shut, stopping flow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Result: Flow drops within months without costly re-fracturing.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en-CA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5400" spc="-1" strike="noStrike">
                <a:solidFill>
                  <a:schemeClr val="dk1"/>
                </a:solidFill>
                <a:latin typeface="Calibri"/>
              </a:rPr>
              <a:t>Failed Deep EGS </a:t>
            </a:r>
            <a:r>
              <a:rPr b="0" lang="en-US" sz="4800" spc="-1" strike="noStrike">
                <a:solidFill>
                  <a:schemeClr val="dk1"/>
                </a:solidFill>
                <a:latin typeface="Calibri"/>
              </a:rPr>
              <a:t>Projects</a:t>
            </a:r>
            <a:endParaRPr b="0" lang="en-US" sz="4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292680" y="-12240"/>
            <a:ext cx="85554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 txBox="1"/>
          <p:nvPr/>
        </p:nvSpPr>
        <p:spPr>
          <a:xfrm>
            <a:off x="540000" y="692640"/>
            <a:ext cx="8100000" cy="598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✅ </a:t>
            </a:r>
            <a:r>
              <a:rPr b="0" lang="en-CA" sz="2800" spc="-1" strike="noStrike">
                <a:solidFill>
                  <a:srgbClr val="000000"/>
                </a:solidFill>
                <a:latin typeface="Arial"/>
              </a:rPr>
              <a:t>Closed-Loop Systems Are the Solution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No fracking, no proppant, no fluid loss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Can operate reliably beyond 6–8 km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Eavor-Deep NM proved tech at 5.5 km, 250+ °C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Ideal for Ontario: target 7–8.5 km for 150–180 °C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en-CA" sz="3200" spc="-1" strike="noStrike">
                <a:solidFill>
                  <a:srgbClr val="000000"/>
                </a:solidFill>
                <a:latin typeface="Arial"/>
              </a:rPr>
              <a:t>🧠 </a:t>
            </a:r>
            <a:r>
              <a:rPr b="1" lang="en-CA" sz="3200" spc="-1" strike="noStrike">
                <a:solidFill>
                  <a:srgbClr val="000000"/>
                </a:solidFill>
                <a:latin typeface="Arial"/>
              </a:rPr>
              <a:t>Bottom Line:</a:t>
            </a:r>
            <a:endParaRPr b="1" lang="en-CA" sz="3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Closed-loop geothermal is the only realistic deep geothermal solution below 4 km.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  <a:p>
            <a:endParaRPr b="0" lang="en-C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How the Eavor Loop Works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Closed‑loop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U‑tube: two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verticals joined by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multilateral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horizontals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Working fluid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circulates in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sealed wellbore—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no produced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brine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Natural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thermosiphon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delivers 150–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180 °C to surface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No fracking ➜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minimal seismic &amp;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environmental 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risk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Application>LibreOffice/24.2.7.2$Linux_X86_64 LibreOffice_project/420$Build-2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en-CA</dc:language>
  <cp:lastModifiedBy/>
  <cp:lastPrinted>2025-07-03T10:17:25Z</cp:lastPrinted>
  <dcterms:modified xsi:type="dcterms:W3CDTF">2025-07-03T11:31:46Z</dcterms:modified>
  <cp:revision>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