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Peach" initials="JP" lastIdx="1" clrIdx="0">
    <p:extLst>
      <p:ext uri="{19B8F6BF-5375-455C-9EA6-DF929625EA0E}">
        <p15:presenceInfo xmlns:p15="http://schemas.microsoft.com/office/powerpoint/2012/main" userId="f74733f64c7f7a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3E5BBE-31A7-44D1-8CBB-773FAF711C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1A0F45-5BD6-48DE-8864-518EE878F78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DE711E-0183-4375-9685-472627DA01D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EB96BB-6C5E-4FC5-8ECE-8BA93807D45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0B6C62-1FE9-4355-9A3B-8FC741239AC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1E64F2-E261-4401-8B69-4759DC01297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BE51CE-7B7C-420D-9BEE-7F29579EE10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1CA5AD-84F1-47D5-8A9B-5D4958D1CE0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6AC4B5A-EAEE-47BC-991A-2448040CEB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D8F71E-6D25-4D78-80B9-7EFE2F28B1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E49046-3288-43AD-9987-64D11E2FD7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511BBC-9220-4C54-BEB2-4BFEC73E3B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436AF0BA-E1BA-4876-A595-D17C8F0C33A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500400"/>
            <a:ext cx="9071640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000" b="1" strike="noStrike" spc="-1" dirty="0">
                <a:latin typeface="Arial"/>
              </a:rPr>
              <a:t>EROI Analysis of Renewables</a:t>
            </a:r>
            <a:br>
              <a:rPr lang="en-US" sz="4000" b="1" strike="noStrike" spc="-1" dirty="0">
                <a:latin typeface="Arial"/>
              </a:rPr>
            </a:br>
            <a:r>
              <a:rPr lang="en-US" sz="2800" b="1" strike="noStrike" spc="-1" dirty="0">
                <a:latin typeface="Arial"/>
              </a:rPr>
              <a:t>and</a:t>
            </a:r>
            <a:br>
              <a:rPr lang="en-US" sz="4000" b="1" strike="noStrike" spc="-1" dirty="0">
                <a:latin typeface="Arial"/>
              </a:rPr>
            </a:br>
            <a:r>
              <a:rPr lang="en-US" sz="4000" b="1" strike="noStrike" spc="-1" dirty="0">
                <a:latin typeface="Arial"/>
              </a:rPr>
              <a:t>Hubbert Linearization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 dirty="0">
                <a:latin typeface="Arial"/>
              </a:rPr>
              <a:t>John Peach</a:t>
            </a:r>
          </a:p>
          <a:p>
            <a:pPr algn="ctr">
              <a:buNone/>
            </a:pPr>
            <a:r>
              <a:rPr lang="en-US" sz="3200" b="0" strike="noStrike" spc="-1" dirty="0">
                <a:latin typeface="Arial"/>
              </a:rPr>
              <a:t>Jan. </a:t>
            </a:r>
            <a:r>
              <a:rPr lang="en-US" sz="3200" b="0" strike="noStrike" spc="-1">
                <a:latin typeface="Arial"/>
              </a:rPr>
              <a:t>8 2024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EF8F1-E1DB-0E5E-1046-C3B551AF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Oil Production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74618E-01B4-A91D-164E-96B30914025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" y="1196015"/>
            <a:ext cx="4585761" cy="45857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21DC0B-12D8-24B5-DFEE-4EC64E25BA41}"/>
              </a:ext>
            </a:extLst>
          </p:cNvPr>
          <p:cNvSpPr txBox="1"/>
          <p:nvPr/>
        </p:nvSpPr>
        <p:spPr>
          <a:xfrm>
            <a:off x="5121168" y="1730459"/>
            <a:ext cx="4825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Hubbert linearization assumes production is Gaussian, or bell-shaped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Hubbert model is invalid if production curve is not Gaussian.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assumption can be made about URR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cannot be assumed at halfway point 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BF194064-B34D-8444-6E17-4C7DE31F0C0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" y="1805255"/>
            <a:ext cx="1947201" cy="19472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5435C-FE23-998E-4D01-1755A7A3AF5B}"/>
              </a:ext>
            </a:extLst>
          </p:cNvPr>
          <p:cNvSpPr txBox="1"/>
          <p:nvPr/>
        </p:nvSpPr>
        <p:spPr>
          <a:xfrm>
            <a:off x="1526583" y="18794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Linearization</a:t>
            </a:r>
          </a:p>
        </p:txBody>
      </p:sp>
    </p:spTree>
    <p:extLst>
      <p:ext uri="{BB962C8B-B14F-4D97-AF65-F5344CB8AC3E}">
        <p14:creationId xmlns:p14="http://schemas.microsoft.com/office/powerpoint/2010/main" val="110940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C1C3-B9A8-BE79-1519-B2596383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Hubbert fit to Discoveries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02ADD8-8FC2-ABFD-A116-1871F70EE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670" y="946433"/>
            <a:ext cx="4510564" cy="200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7EDDB-4673-1454-F124-E3BE53D14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3" y="2835275"/>
            <a:ext cx="5547841" cy="2700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0AE3D-7DD6-295F-5C3D-32895AFBC80C}"/>
              </a:ext>
            </a:extLst>
          </p:cNvPr>
          <p:cNvSpPr txBox="1"/>
          <p:nvPr/>
        </p:nvSpPr>
        <p:spPr>
          <a:xfrm>
            <a:off x="6490662" y="1046123"/>
            <a:ext cx="336041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Conventional max = 1990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Fracking max = 250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max = 2240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Discovery data smoothed to show approximate peaks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Fitted cumulative data has not been smoothed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0754A2-E9A5-90D0-5855-583EC00CDC83}"/>
              </a:ext>
            </a:extLst>
          </p:cNvPr>
          <p:cNvGrpSpPr/>
          <p:nvPr/>
        </p:nvGrpSpPr>
        <p:grpSpPr>
          <a:xfrm>
            <a:off x="6982733" y="3647511"/>
            <a:ext cx="2682322" cy="1574665"/>
            <a:chOff x="6560500" y="1319048"/>
            <a:chExt cx="2682322" cy="15746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B01313-54F4-262E-0347-F285E9E5E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500" y="1319048"/>
              <a:ext cx="2682322" cy="4565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F9F4E57-F13C-5B90-5B9B-47837A660608}"/>
                    </a:ext>
                  </a:extLst>
                </p:cNvPr>
                <p:cNvSpPr txBox="1"/>
                <p:nvPr/>
              </p:nvSpPr>
              <p:spPr>
                <a:xfrm>
                  <a:off x="6716498" y="1878050"/>
                  <a:ext cx="235910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200" dirty="0"/>
                    <a:t> Time (years)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200" dirty="0"/>
                    <a:t> Time midpoint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200" dirty="0"/>
                    <a:t> Cumulative discoveries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200" dirty="0"/>
                    <a:t> Slope at midpoint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1200" dirty="0"/>
                    <a:t>Linear offset (years)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F9F4E57-F13C-5B90-5B9B-47837A660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498" y="1878050"/>
                  <a:ext cx="2359107" cy="1015663"/>
                </a:xfrm>
                <a:prstGeom prst="rect">
                  <a:avLst/>
                </a:prstGeom>
                <a:blipFill>
                  <a:blip r:embed="rId6"/>
                  <a:stretch>
                    <a:fillRect t="-599" b="-29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A198CF-9520-B88F-9460-CA318CF20314}"/>
              </a:ext>
            </a:extLst>
          </p:cNvPr>
          <p:cNvSpPr txBox="1"/>
          <p:nvPr/>
        </p:nvSpPr>
        <p:spPr>
          <a:xfrm>
            <a:off x="7404412" y="317149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function</a:t>
            </a:r>
          </a:p>
        </p:txBody>
      </p:sp>
    </p:spTree>
    <p:extLst>
      <p:ext uri="{BB962C8B-B14F-4D97-AF65-F5344CB8AC3E}">
        <p14:creationId xmlns:p14="http://schemas.microsoft.com/office/powerpoint/2010/main" val="114463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64F861A-FFF7-9CDA-362E-CA9411FE5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1104A24-06D4-92BE-67E0-82599BD67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0313" y="283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6FE138-292C-C790-337F-BCB4DC55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Discoveries, Production and Remaining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0C11A-47E0-4723-1F66-03D6D6D9E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9" y="1309746"/>
            <a:ext cx="4360804" cy="4360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0BAEE-E50B-F90E-AD29-ED91B00556BC}"/>
              </a:ext>
            </a:extLst>
          </p:cNvPr>
          <p:cNvSpPr txBox="1"/>
          <p:nvPr/>
        </p:nvSpPr>
        <p:spPr>
          <a:xfrm>
            <a:off x="5192713" y="1708914"/>
            <a:ext cx="4326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expected discoveries = 2240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discoveries to date = 2204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to date = 1641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= 563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production ~ 36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time ~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of all production since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is well past midpoint</a:t>
            </a:r>
          </a:p>
        </p:txBody>
      </p:sp>
    </p:spTree>
    <p:extLst>
      <p:ext uri="{BB962C8B-B14F-4D97-AF65-F5344CB8AC3E}">
        <p14:creationId xmlns:p14="http://schemas.microsoft.com/office/powerpoint/2010/main" val="7148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000" b="1" strike="noStrike" spc="-1" dirty="0">
                <a:latin typeface="Arial"/>
              </a:rPr>
              <a:t>Outline</a:t>
            </a: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172520"/>
            <a:ext cx="9071640" cy="416570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600" b="1" strike="noStrike" spc="-1" dirty="0">
                <a:latin typeface="Arial"/>
              </a:rPr>
              <a:t>1. Is it possible to divert enough fossil fuel energy into the production of renewables to maintain the same level of energy? (Nils Peterson)</a:t>
            </a:r>
            <a:endParaRPr lang="en-US" sz="1600" b="1" spc="-1" dirty="0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EROI analysis of energy requirements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Energy for renewable development in declining oil age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Challenges beyond a simple EROI analysis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Evidence based philosophy and conclusions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600" b="1" strike="noStrike" spc="-1" dirty="0">
                <a:latin typeface="Arial"/>
              </a:rPr>
              <a:t>2. ASPO France published a paper showing a modified Hubbert Linearization. Can you explain their results? (Rolland Sicario)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ASPO-France Hubbert linearization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World production and linearization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Discovery fit to </a:t>
            </a:r>
            <a:r>
              <a:rPr lang="en-US" sz="1400" b="1" spc="-1" dirty="0">
                <a:latin typeface="Arial"/>
              </a:rPr>
              <a:t>l</a:t>
            </a:r>
            <a:r>
              <a:rPr lang="en-US" sz="1400" b="1" strike="noStrike" spc="-1" dirty="0">
                <a:latin typeface="Arial"/>
              </a:rPr>
              <a:t>ogistic function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Updated discoveries, production and remaining curves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1600" b="1" strike="noStrike" spc="-1" dirty="0">
              <a:latin typeface="Arial"/>
            </a:endParaRPr>
          </a:p>
          <a:p>
            <a:pPr marL="565200" lvl="1" indent="-457200">
              <a:spcBef>
                <a:spcPts val="1417"/>
              </a:spcBef>
              <a:buClr>
                <a:srgbClr val="000000"/>
              </a:buClr>
              <a:buSzPct val="45000"/>
              <a:buFont typeface="+mj-lt"/>
              <a:buAutoNum type="arabicPeriod"/>
            </a:pPr>
            <a:endParaRPr lang="en-US" sz="1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39B6FD-978A-23D9-A557-261A1A77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EROI of Oil and Renewables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7F72E-872A-AD88-FF06-AC4A7EC77C4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4000" y="1172519"/>
            <a:ext cx="9071640" cy="4344877"/>
          </a:xfrm>
        </p:spPr>
        <p:txBody>
          <a:bodyPr>
            <a:normAutofit/>
          </a:bodyPr>
          <a:lstStyle/>
          <a:p>
            <a:r>
              <a:rPr lang="en-US" sz="2000" dirty="0"/>
              <a:t>EROI = Energy Returned over Input</a:t>
            </a:r>
          </a:p>
          <a:p>
            <a:endParaRPr lang="en-US" sz="2000" dirty="0"/>
          </a:p>
          <a:p>
            <a:r>
              <a:rPr lang="en-US" sz="2000" dirty="0"/>
              <a:t>Renewables have high initial energy input, low maintenance cost</a:t>
            </a:r>
          </a:p>
          <a:p>
            <a:endParaRPr lang="en-US" sz="2000" dirty="0"/>
          </a:p>
          <a:p>
            <a:r>
              <a:rPr lang="en-US" sz="2000" dirty="0"/>
              <a:t>Annual return for renewables = EROI / Operational lifespan</a:t>
            </a:r>
          </a:p>
          <a:p>
            <a:endParaRPr lang="en-US" sz="2000" dirty="0"/>
          </a:p>
          <a:p>
            <a:r>
              <a:rPr lang="en-US" sz="2000" dirty="0"/>
              <a:t>Conventional oil requires energy for</a:t>
            </a:r>
          </a:p>
          <a:p>
            <a:pPr lvl="1"/>
            <a:r>
              <a:rPr lang="en-US" sz="1600" dirty="0"/>
              <a:t>Initial drilling</a:t>
            </a:r>
          </a:p>
          <a:p>
            <a:pPr lvl="1"/>
            <a:r>
              <a:rPr lang="en-US" sz="1600" dirty="0"/>
              <a:t>Well to refinery transport</a:t>
            </a:r>
          </a:p>
          <a:p>
            <a:pPr lvl="1"/>
            <a:r>
              <a:rPr lang="en-US" sz="1600" dirty="0"/>
              <a:t>Refinery energy</a:t>
            </a:r>
          </a:p>
          <a:p>
            <a:pPr lvl="1"/>
            <a:r>
              <a:rPr lang="en-US" sz="1600" dirty="0"/>
              <a:t>Delivery to endpoint</a:t>
            </a:r>
          </a:p>
          <a:p>
            <a:pPr lvl="1"/>
            <a:r>
              <a:rPr lang="en-US" sz="1600" dirty="0"/>
              <a:t>Field pressure maintenance and water cut</a:t>
            </a:r>
          </a:p>
          <a:p>
            <a:r>
              <a:rPr lang="en-US" sz="2000" dirty="0"/>
              <a:t>Fracking has higher initial cost from drilling and completion</a:t>
            </a:r>
          </a:p>
          <a:p>
            <a:endParaRPr lang="en-US" sz="2000" dirty="0"/>
          </a:p>
          <a:p>
            <a:r>
              <a:rPr lang="en-US" sz="2000" dirty="0"/>
              <a:t>Oil EROI is returned over time from well to end use, renewables over lifetime</a:t>
            </a:r>
          </a:p>
        </p:txBody>
      </p:sp>
    </p:spTree>
    <p:extLst>
      <p:ext uri="{BB962C8B-B14F-4D97-AF65-F5344CB8AC3E}">
        <p14:creationId xmlns:p14="http://schemas.microsoft.com/office/powerpoint/2010/main" val="162499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501025" y="1106830"/>
            <a:ext cx="4343400" cy="43376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000" b="1" strike="noStrike" spc="-1" dirty="0">
                <a:latin typeface="Arial"/>
              </a:rPr>
              <a:t>Peak Oil and Renewables EROI</a:t>
            </a: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152680" y="16002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Can renewables be built quickly enough to replace declining fossil fuel supplies?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Assume oil is post-peak, declining 5% per year.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  <a:ea typeface="Microsoft YaHei"/>
              </a:rPr>
              <a:t>RE annual production = </a:t>
            </a:r>
            <a:r>
              <a:rPr lang="en-US" sz="2000" b="0" strike="noStrike" spc="-1" dirty="0">
                <a:latin typeface="Arial"/>
              </a:rPr>
              <a:t>EROI / lifetime (years)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Break-even ~ 3.5%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All scenarios begin with a net energy decline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548C13-823C-8981-9F7E-B58F52E8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180360"/>
            <a:ext cx="9071640" cy="946440"/>
          </a:xfrm>
        </p:spPr>
        <p:txBody>
          <a:bodyPr/>
          <a:lstStyle/>
          <a:p>
            <a:br>
              <a:rPr lang="en-US" sz="2800" b="1" dirty="0"/>
            </a:br>
            <a:r>
              <a:rPr lang="en-US" sz="2800" b="1" dirty="0"/>
              <a:t>Substituting Renewable Energy for Fossil Fuels is a Doomsday Stratagem – Art Berman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356D0-8F30-57DB-9130-B12E4223CD7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544886" y="1126800"/>
            <a:ext cx="6990851" cy="375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Focusing on only carbon emissions overlooks: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overconsumption,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air pollutants,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resource scarcity,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biodiversity loss,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ecotoxicity,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and eutrophication (algae blooms, dead zones).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B2939-FE5F-345E-CBEE-1721CE23A34F}"/>
              </a:ext>
            </a:extLst>
          </p:cNvPr>
          <p:cNvSpPr txBox="1"/>
          <p:nvPr/>
        </p:nvSpPr>
        <p:spPr>
          <a:xfrm>
            <a:off x="1287781" y="4876800"/>
            <a:ext cx="716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Ref: https://energy.utexas.edu/events/substituting-renewable-energy-fossil-fuels-doomsday-stratagem#:~:text=Energy%20substitution%20is%20a%20doomsday,its%20consequence%20of%20no%20growth.</a:t>
            </a:r>
          </a:p>
        </p:txBody>
      </p:sp>
    </p:spTree>
    <p:extLst>
      <p:ext uri="{BB962C8B-B14F-4D97-AF65-F5344CB8AC3E}">
        <p14:creationId xmlns:p14="http://schemas.microsoft.com/office/powerpoint/2010/main" val="188992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1545-DCDA-16EF-D546-ED6931F0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7FB58-5999-4568-DD5E-0708DD28E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" y="1006475"/>
            <a:ext cx="4876800" cy="3657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7B78D94-99E3-BA8C-7648-958FC07C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3937" y="1006475"/>
            <a:ext cx="4761041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F19E58-BFEA-339D-6BF4-4AE56A18A0B9}"/>
              </a:ext>
            </a:extLst>
          </p:cNvPr>
          <p:cNvSpPr txBox="1"/>
          <p:nvPr/>
        </p:nvSpPr>
        <p:spPr>
          <a:xfrm>
            <a:off x="1628405" y="4798646"/>
            <a:ext cx="6822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“We have used it [energy] to expand the human enterprise and population, knock down forests, destroy and fragment habitats, drive extinctions, and generally threaten the vitality of the planet” – Tom Murphy, UCSD Astrophysics.</a:t>
            </a:r>
          </a:p>
        </p:txBody>
      </p:sp>
    </p:spTree>
    <p:extLst>
      <p:ext uri="{BB962C8B-B14F-4D97-AF65-F5344CB8AC3E}">
        <p14:creationId xmlns:p14="http://schemas.microsoft.com/office/powerpoint/2010/main" val="191175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E342-87A1-DDE8-3DC4-FF26BEAF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Boundaries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EDA17-9989-373D-CE5F-4245ECBE1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" y="969107"/>
            <a:ext cx="589686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CE9CD-CB69-B957-7A03-420AADFC151E}"/>
              </a:ext>
            </a:extLst>
          </p:cNvPr>
          <p:cNvSpPr txBox="1"/>
          <p:nvPr/>
        </p:nvSpPr>
        <p:spPr>
          <a:xfrm>
            <a:off x="6248336" y="1523933"/>
            <a:ext cx="3571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 needs to be understood that renewable energy is not actually about saving the </a:t>
            </a:r>
            <a:r>
              <a:rPr lang="en-US" sz="1600" i="1" dirty="0"/>
              <a:t>planet.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It’s really about preserving </a:t>
            </a:r>
            <a:r>
              <a:rPr lang="en-US" sz="1600" i="1" dirty="0"/>
              <a:t>modernity</a:t>
            </a:r>
            <a:r>
              <a:rPr lang="en-US" sz="1600" dirty="0"/>
              <a:t> in the face of CO2. Let’s be clear on the goal, here, and how ultimately narrow/misguided it is. </a:t>
            </a:r>
          </a:p>
          <a:p>
            <a:endParaRPr lang="en-US" sz="1600" dirty="0"/>
          </a:p>
          <a:p>
            <a:r>
              <a:rPr lang="en-US" sz="1600" dirty="0"/>
              <a:t>Which is more valuable—modernity or the ecological health of the planet? Which depends on which?</a:t>
            </a:r>
          </a:p>
          <a:p>
            <a:endParaRPr lang="en-US" sz="1600" dirty="0"/>
          </a:p>
          <a:p>
            <a:r>
              <a:rPr lang="en-US" sz="1600" dirty="0"/>
              <a:t>-Tom Murphy</a:t>
            </a:r>
          </a:p>
        </p:txBody>
      </p:sp>
    </p:spTree>
    <p:extLst>
      <p:ext uri="{BB962C8B-B14F-4D97-AF65-F5344CB8AC3E}">
        <p14:creationId xmlns:p14="http://schemas.microsoft.com/office/powerpoint/2010/main" val="161189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5D49-0F8D-ECEB-A898-E8AD4AC9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Sagan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AA192-3199-E69D-663F-1284AEE0A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1084882"/>
            <a:ext cx="3288240" cy="32882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B701E5-CE90-DEE3-EDE2-80A2A478C3E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85260" y="1084880"/>
            <a:ext cx="5619905" cy="3692859"/>
          </a:xfrm>
        </p:spPr>
        <p:txBody>
          <a:bodyPr>
            <a:normAutofit/>
          </a:bodyPr>
          <a:lstStyle/>
          <a:p>
            <a:r>
              <a:rPr lang="en-US" sz="1800" dirty="0"/>
              <a:t>Extraordinary claims require extraordinary evidence: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evidence that renewables are self-sustaining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evidence that society will substitute renewables for fossil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evidence that new energy sources wouldn’t cause increasing harm to nature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14B20-690F-CE02-8E9A-5A77A4383267}"/>
              </a:ext>
            </a:extLst>
          </p:cNvPr>
          <p:cNvSpPr txBox="1"/>
          <p:nvPr/>
        </p:nvSpPr>
        <p:spPr>
          <a:xfrm>
            <a:off x="2824159" y="5008784"/>
            <a:ext cx="4881465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See: Wild Peaches, </a:t>
            </a:r>
            <a:r>
              <a:rPr lang="en-US" sz="1200" b="1" dirty="0"/>
              <a:t>The Decline and Fall of the Petroleum Empire</a:t>
            </a:r>
          </a:p>
          <a:p>
            <a:r>
              <a:rPr lang="en-US" sz="1100" dirty="0"/>
              <a:t>https://wildpeaches.xyz/blog/the-decline-and-fall-of-the-petroleum-empire/ </a:t>
            </a:r>
          </a:p>
        </p:txBody>
      </p:sp>
    </p:spTree>
    <p:extLst>
      <p:ext uri="{BB962C8B-B14F-4D97-AF65-F5344CB8AC3E}">
        <p14:creationId xmlns:p14="http://schemas.microsoft.com/office/powerpoint/2010/main" val="120440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868DEC-7388-D970-B4DA-D510A4B8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ASPO Hubbert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C72A4-6DAE-1172-C521-B350FA10201C}"/>
                  </a:ext>
                </a:extLst>
              </p:cNvPr>
              <p:cNvSpPr txBox="1"/>
              <p:nvPr/>
            </p:nvSpPr>
            <p:spPr>
              <a:xfrm>
                <a:off x="1312838" y="4318178"/>
                <a:ext cx="3726982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Annual production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Cumulative production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Ultimate recoverable resource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Intrinsic growth rate (%/year)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C72A4-6DAE-1172-C521-B350FA102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38" y="4318178"/>
                <a:ext cx="3726982" cy="1200329"/>
              </a:xfrm>
              <a:prstGeom prst="rect">
                <a:avLst/>
              </a:prstGeom>
              <a:blipFill>
                <a:blip r:embed="rId2"/>
                <a:stretch>
                  <a:fillRect t="-2000" r="-163" b="-6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B7CAC0-B466-4926-C6CB-4ACCB4431507}"/>
                  </a:ext>
                </a:extLst>
              </p:cNvPr>
              <p:cNvSpPr txBox="1"/>
              <p:nvPr/>
            </p:nvSpPr>
            <p:spPr>
              <a:xfrm>
                <a:off x="6159752" y="1418461"/>
                <a:ext cx="3666388" cy="36735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Hubbert Linearization converts bell shaped production to straight line.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/>
                  <a:t> (total produced) reaches max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Growth rate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is the highest point on the line.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Symmetry of production curve means peak is at midpoint.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/>
                  <a:t> date of peak can be forecast.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B7CAC0-B466-4926-C6CB-4ACCB4431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52" y="1418461"/>
                <a:ext cx="3666388" cy="3673570"/>
              </a:xfrm>
              <a:prstGeom prst="rect">
                <a:avLst/>
              </a:prstGeom>
              <a:blipFill>
                <a:blip r:embed="rId3"/>
                <a:stretch>
                  <a:fillRect l="-496" t="-331" r="-165" b="-9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C09EC40-A77B-3122-95F9-49A0B73AA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3843"/>
          <a:stretch/>
        </p:blipFill>
        <p:spPr>
          <a:xfrm>
            <a:off x="192905" y="1028234"/>
            <a:ext cx="5966847" cy="3261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802E24-96B2-C9F5-623A-17A28B5E175F}"/>
              </a:ext>
            </a:extLst>
          </p:cNvPr>
          <p:cNvSpPr txBox="1"/>
          <p:nvPr/>
        </p:nvSpPr>
        <p:spPr>
          <a:xfrm>
            <a:off x="5230678" y="5299879"/>
            <a:ext cx="4264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Ref: https://aspofrance.files.wordpress.com/2023/10/peak_oil_aspofrance_17oct2023.pdf</a:t>
            </a:r>
          </a:p>
        </p:txBody>
      </p:sp>
    </p:spTree>
    <p:extLst>
      <p:ext uri="{BB962C8B-B14F-4D97-AF65-F5344CB8AC3E}">
        <p14:creationId xmlns:p14="http://schemas.microsoft.com/office/powerpoint/2010/main" val="17794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9579</TotalTime>
  <Words>741</Words>
  <Application>Microsoft Office PowerPoint</Application>
  <PresentationFormat>Custom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Symbol</vt:lpstr>
      <vt:lpstr>Times New Roman</vt:lpstr>
      <vt:lpstr>Wingdings</vt:lpstr>
      <vt:lpstr>Office Theme</vt:lpstr>
      <vt:lpstr>EROI Analysis of Renewables and Hubbert Linearization</vt:lpstr>
      <vt:lpstr>Outline</vt:lpstr>
      <vt:lpstr>EROI of Oil and Renewables</vt:lpstr>
      <vt:lpstr>Peak Oil and Renewables EROI</vt:lpstr>
      <vt:lpstr> Substituting Renewable Energy for Fossil Fuels is a Doomsday Stratagem – Art Berman </vt:lpstr>
      <vt:lpstr>Biodiversity</vt:lpstr>
      <vt:lpstr>Earth Boundaries</vt:lpstr>
      <vt:lpstr>The Sagan Standard</vt:lpstr>
      <vt:lpstr>ASPO Hubbert Linearization</vt:lpstr>
      <vt:lpstr>World Oil Production</vt:lpstr>
      <vt:lpstr>Hubbert fit to Discoveries</vt:lpstr>
      <vt:lpstr>Discoveries, Production and Remaining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EROI Analysis of Renewables</dc:title>
  <dc:subject/>
  <dc:creator>John Peach</dc:creator>
  <dc:description/>
  <cp:lastModifiedBy>John Peach</cp:lastModifiedBy>
  <cp:revision>14</cp:revision>
  <dcterms:created xsi:type="dcterms:W3CDTF">2023-11-10T07:51:38Z</dcterms:created>
  <dcterms:modified xsi:type="dcterms:W3CDTF">2024-01-08T14:49:40Z</dcterms:modified>
  <dc:language>en-US</dc:language>
</cp:coreProperties>
</file>