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8" r:id="rId2"/>
    <p:sldId id="259" r:id="rId3"/>
    <p:sldId id="334" r:id="rId4"/>
    <p:sldId id="333" r:id="rId5"/>
    <p:sldId id="335" r:id="rId6"/>
    <p:sldId id="336" r:id="rId7"/>
    <p:sldId id="337" r:id="rId8"/>
    <p:sldId id="339" r:id="rId9"/>
    <p:sldId id="340" r:id="rId10"/>
    <p:sldId id="338" r:id="rId11"/>
    <p:sldId id="33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67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003" autoAdjust="0"/>
  </p:normalViewPr>
  <p:slideViewPr>
    <p:cSldViewPr snapToGrid="0">
      <p:cViewPr varScale="1">
        <p:scale>
          <a:sx n="71" d="100"/>
          <a:sy n="71" d="100"/>
        </p:scale>
        <p:origin x="504" y="60"/>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ECFBD5-9FAD-4BE2-B8F4-77075339F12B}" type="datetimeFigureOut">
              <a:rPr lang="en-US" smtClean="0"/>
              <a:pPr/>
              <a:t>6/2/2025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51CEBB-22FE-4478-92BB-79F85209B6F2}" type="slidenum">
              <a:rPr lang="en-US" smtClean="0"/>
              <a:pPr/>
              <a:t>‹#›</a:t>
            </a:fld>
            <a:endParaRPr lang="en-US"/>
          </a:p>
        </p:txBody>
      </p:sp>
    </p:spTree>
    <p:extLst>
      <p:ext uri="{BB962C8B-B14F-4D97-AF65-F5344CB8AC3E}">
        <p14:creationId xmlns:p14="http://schemas.microsoft.com/office/powerpoint/2010/main" val="3165072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 Gowin</a:t>
            </a:r>
          </a:p>
          <a:p>
            <a:r>
              <a:rPr lang="en-US" dirty="0"/>
              <a:t>Copyright©, Electrum Power &amp; Technology, All Rights Reserved.</a:t>
            </a:r>
          </a:p>
        </p:txBody>
      </p:sp>
      <p:sp>
        <p:nvSpPr>
          <p:cNvPr id="4" name="Slide Number Placeholder 3"/>
          <p:cNvSpPr>
            <a:spLocks noGrp="1"/>
          </p:cNvSpPr>
          <p:nvPr>
            <p:ph type="sldNum" sz="quarter" idx="5"/>
          </p:nvPr>
        </p:nvSpPr>
        <p:spPr/>
        <p:txBody>
          <a:bodyPr/>
          <a:lstStyle/>
          <a:p>
            <a:fld id="{5651CEBB-22FE-4478-92BB-79F85209B6F2}" type="slidenum">
              <a:rPr lang="en-US" smtClean="0"/>
              <a:pPr/>
              <a:t>1</a:t>
            </a:fld>
            <a:endParaRPr lang="en-US"/>
          </a:p>
        </p:txBody>
      </p:sp>
    </p:spTree>
    <p:extLst>
      <p:ext uri="{BB962C8B-B14F-4D97-AF65-F5344CB8AC3E}">
        <p14:creationId xmlns:p14="http://schemas.microsoft.com/office/powerpoint/2010/main" val="38022377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51CEBB-22FE-4478-92BB-79F85209B6F2}" type="slidenum">
              <a:rPr lang="en-US" smtClean="0"/>
              <a:pPr/>
              <a:t>10</a:t>
            </a:fld>
            <a:endParaRPr lang="en-US"/>
          </a:p>
        </p:txBody>
      </p:sp>
    </p:spTree>
    <p:extLst>
      <p:ext uri="{BB962C8B-B14F-4D97-AF65-F5344CB8AC3E}">
        <p14:creationId xmlns:p14="http://schemas.microsoft.com/office/powerpoint/2010/main" val="32593192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300 yards from the Raft River Binary Geothermal Power Plant. Drilled in 1973. 10, 383 meters deep. Temperature 320C.</a:t>
            </a:r>
          </a:p>
        </p:txBody>
      </p:sp>
      <p:sp>
        <p:nvSpPr>
          <p:cNvPr id="4" name="Slide Number Placeholder 3"/>
          <p:cNvSpPr>
            <a:spLocks noGrp="1"/>
          </p:cNvSpPr>
          <p:nvPr>
            <p:ph type="sldNum" sz="quarter" idx="5"/>
          </p:nvPr>
        </p:nvSpPr>
        <p:spPr/>
        <p:txBody>
          <a:bodyPr/>
          <a:lstStyle/>
          <a:p>
            <a:fld id="{5651CEBB-22FE-4478-92BB-79F85209B6F2}" type="slidenum">
              <a:rPr lang="en-US" smtClean="0"/>
              <a:pPr/>
              <a:t>11</a:t>
            </a:fld>
            <a:endParaRPr lang="en-US"/>
          </a:p>
        </p:txBody>
      </p:sp>
    </p:spTree>
    <p:extLst>
      <p:ext uri="{BB962C8B-B14F-4D97-AF65-F5344CB8AC3E}">
        <p14:creationId xmlns:p14="http://schemas.microsoft.com/office/powerpoint/2010/main" val="23803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for educational purposes only.</a:t>
            </a:r>
          </a:p>
        </p:txBody>
      </p:sp>
      <p:sp>
        <p:nvSpPr>
          <p:cNvPr id="4" name="Slide Number Placeholder 3"/>
          <p:cNvSpPr>
            <a:spLocks noGrp="1"/>
          </p:cNvSpPr>
          <p:nvPr>
            <p:ph type="sldNum" sz="quarter" idx="5"/>
          </p:nvPr>
        </p:nvSpPr>
        <p:spPr/>
        <p:txBody>
          <a:bodyPr/>
          <a:lstStyle/>
          <a:p>
            <a:fld id="{5651CEBB-22FE-4478-92BB-79F85209B6F2}" type="slidenum">
              <a:rPr lang="en-US" smtClean="0"/>
              <a:pPr/>
              <a:t>2</a:t>
            </a:fld>
            <a:endParaRPr lang="en-US"/>
          </a:p>
        </p:txBody>
      </p:sp>
    </p:spTree>
    <p:extLst>
      <p:ext uri="{BB962C8B-B14F-4D97-AF65-F5344CB8AC3E}">
        <p14:creationId xmlns:p14="http://schemas.microsoft.com/office/powerpoint/2010/main" val="2709312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51CEBB-22FE-4478-92BB-79F85209B6F2}" type="slidenum">
              <a:rPr lang="en-US" smtClean="0"/>
              <a:pPr/>
              <a:t>3</a:t>
            </a:fld>
            <a:endParaRPr lang="en-US"/>
          </a:p>
        </p:txBody>
      </p:sp>
    </p:spTree>
    <p:extLst>
      <p:ext uri="{BB962C8B-B14F-4D97-AF65-F5344CB8AC3E}">
        <p14:creationId xmlns:p14="http://schemas.microsoft.com/office/powerpoint/2010/main" val="3244332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is OPEC+ increasing production? Saudi Arabia’s National Debt will approach $97B by end of the year, with BRENT at $60 per Barrel.</a:t>
            </a:r>
          </a:p>
        </p:txBody>
      </p:sp>
      <p:sp>
        <p:nvSpPr>
          <p:cNvPr id="4" name="Slide Number Placeholder 3"/>
          <p:cNvSpPr>
            <a:spLocks noGrp="1"/>
          </p:cNvSpPr>
          <p:nvPr>
            <p:ph type="sldNum" sz="quarter" idx="5"/>
          </p:nvPr>
        </p:nvSpPr>
        <p:spPr/>
        <p:txBody>
          <a:bodyPr/>
          <a:lstStyle/>
          <a:p>
            <a:fld id="{5651CEBB-22FE-4478-92BB-79F85209B6F2}" type="slidenum">
              <a:rPr lang="en-US" smtClean="0"/>
              <a:pPr/>
              <a:t>4</a:t>
            </a:fld>
            <a:endParaRPr lang="en-US"/>
          </a:p>
        </p:txBody>
      </p:sp>
    </p:spTree>
    <p:extLst>
      <p:ext uri="{BB962C8B-B14F-4D97-AF65-F5344CB8AC3E}">
        <p14:creationId xmlns:p14="http://schemas.microsoft.com/office/powerpoint/2010/main" val="40909661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Diamondback says U.S. oil production will fall by 10% by Q3. </a:t>
            </a:r>
          </a:p>
        </p:txBody>
      </p:sp>
      <p:sp>
        <p:nvSpPr>
          <p:cNvPr id="4" name="Slide Number Placeholder 3"/>
          <p:cNvSpPr>
            <a:spLocks noGrp="1"/>
          </p:cNvSpPr>
          <p:nvPr>
            <p:ph type="sldNum" sz="quarter" idx="5"/>
          </p:nvPr>
        </p:nvSpPr>
        <p:spPr/>
        <p:txBody>
          <a:bodyPr/>
          <a:lstStyle/>
          <a:p>
            <a:fld id="{5651CEBB-22FE-4478-92BB-79F85209B6F2}" type="slidenum">
              <a:rPr lang="en-US" smtClean="0"/>
              <a:pPr/>
              <a:t>5</a:t>
            </a:fld>
            <a:endParaRPr lang="en-US"/>
          </a:p>
        </p:txBody>
      </p:sp>
    </p:spTree>
    <p:extLst>
      <p:ext uri="{BB962C8B-B14F-4D97-AF65-F5344CB8AC3E}">
        <p14:creationId xmlns:p14="http://schemas.microsoft.com/office/powerpoint/2010/main" val="716517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per </a:t>
            </a:r>
            <a:r>
              <a:rPr lang="en-US" dirty="0" err="1"/>
              <a:t>Kpler</a:t>
            </a:r>
            <a:r>
              <a:rPr lang="en-US" dirty="0"/>
              <a:t>, OPEC+ extra barrels in the market, could be consumed by Shales rapid decline rate. Drilling must be maintained, to maintain level Shale oil production.</a:t>
            </a:r>
          </a:p>
        </p:txBody>
      </p:sp>
      <p:sp>
        <p:nvSpPr>
          <p:cNvPr id="4" name="Slide Number Placeholder 3"/>
          <p:cNvSpPr>
            <a:spLocks noGrp="1"/>
          </p:cNvSpPr>
          <p:nvPr>
            <p:ph type="sldNum" sz="quarter" idx="5"/>
          </p:nvPr>
        </p:nvSpPr>
        <p:spPr/>
        <p:txBody>
          <a:bodyPr/>
          <a:lstStyle/>
          <a:p>
            <a:fld id="{5651CEBB-22FE-4478-92BB-79F85209B6F2}" type="slidenum">
              <a:rPr lang="en-US" smtClean="0"/>
              <a:pPr/>
              <a:t>6</a:t>
            </a:fld>
            <a:endParaRPr lang="en-US"/>
          </a:p>
        </p:txBody>
      </p:sp>
    </p:spTree>
    <p:extLst>
      <p:ext uri="{BB962C8B-B14F-4D97-AF65-F5344CB8AC3E}">
        <p14:creationId xmlns:p14="http://schemas.microsoft.com/office/powerpoint/2010/main" val="2511355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U.S. fall in credit rating from AAA to AA+ is affecting Smaller operators fund raising. Why invest in private enterprises when a greater yield can be had with U.S. Government bonds?</a:t>
            </a:r>
          </a:p>
        </p:txBody>
      </p:sp>
      <p:sp>
        <p:nvSpPr>
          <p:cNvPr id="4" name="Slide Number Placeholder 3"/>
          <p:cNvSpPr>
            <a:spLocks noGrp="1"/>
          </p:cNvSpPr>
          <p:nvPr>
            <p:ph type="sldNum" sz="quarter" idx="5"/>
          </p:nvPr>
        </p:nvSpPr>
        <p:spPr/>
        <p:txBody>
          <a:bodyPr/>
          <a:lstStyle/>
          <a:p>
            <a:fld id="{5651CEBB-22FE-4478-92BB-79F85209B6F2}" type="slidenum">
              <a:rPr lang="en-US" smtClean="0"/>
              <a:pPr/>
              <a:t>7</a:t>
            </a:fld>
            <a:endParaRPr lang="en-US"/>
          </a:p>
        </p:txBody>
      </p:sp>
    </p:spTree>
    <p:extLst>
      <p:ext uri="{BB962C8B-B14F-4D97-AF65-F5344CB8AC3E}">
        <p14:creationId xmlns:p14="http://schemas.microsoft.com/office/powerpoint/2010/main" val="4196198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US has already seen the closure of LyondellBasell’s Houston refinery, and two Californian refineries (Wilmington, Benicia) will follow suit, as the only way to counteract lower margins and weak demand growth seems to be capacity consolidation.“ This is the beginning of a global diesel shortage.</a:t>
            </a:r>
          </a:p>
          <a:p>
            <a:endParaRPr lang="en-US" dirty="0"/>
          </a:p>
        </p:txBody>
      </p:sp>
      <p:sp>
        <p:nvSpPr>
          <p:cNvPr id="4" name="Slide Number Placeholder 3"/>
          <p:cNvSpPr>
            <a:spLocks noGrp="1"/>
          </p:cNvSpPr>
          <p:nvPr>
            <p:ph type="sldNum" sz="quarter" idx="5"/>
          </p:nvPr>
        </p:nvSpPr>
        <p:spPr/>
        <p:txBody>
          <a:bodyPr/>
          <a:lstStyle/>
          <a:p>
            <a:fld id="{5651CEBB-22FE-4478-92BB-79F85209B6F2}" type="slidenum">
              <a:rPr lang="en-US" smtClean="0"/>
              <a:pPr/>
              <a:t>8</a:t>
            </a:fld>
            <a:endParaRPr lang="en-US"/>
          </a:p>
        </p:txBody>
      </p:sp>
    </p:spTree>
    <p:extLst>
      <p:ext uri="{BB962C8B-B14F-4D97-AF65-F5344CB8AC3E}">
        <p14:creationId xmlns:p14="http://schemas.microsoft.com/office/powerpoint/2010/main" val="42412532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51CEBB-22FE-4478-92BB-79F85209B6F2}" type="slidenum">
              <a:rPr lang="en-US" smtClean="0"/>
              <a:pPr/>
              <a:t>9</a:t>
            </a:fld>
            <a:endParaRPr lang="en-US"/>
          </a:p>
        </p:txBody>
      </p:sp>
    </p:spTree>
    <p:extLst>
      <p:ext uri="{BB962C8B-B14F-4D97-AF65-F5344CB8AC3E}">
        <p14:creationId xmlns:p14="http://schemas.microsoft.com/office/powerpoint/2010/main" val="20139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7B447-0FD4-4A41-B6F5-D9C2F6FE599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25E2962-B6B0-4E18-BB5C-8A284DEAA9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9E3291E-D226-42DD-BBD1-7E8FE9EDFF13}"/>
              </a:ext>
            </a:extLst>
          </p:cNvPr>
          <p:cNvSpPr>
            <a:spLocks noGrp="1"/>
          </p:cNvSpPr>
          <p:nvPr>
            <p:ph type="dt" sz="half" idx="10"/>
          </p:nvPr>
        </p:nvSpPr>
        <p:spPr/>
        <p:txBody>
          <a:bodyPr/>
          <a:lstStyle/>
          <a:p>
            <a:fld id="{E613D395-9315-4BF1-8C20-4EBB7C146E0C}" type="datetimeFigureOut">
              <a:rPr lang="en-US" smtClean="0"/>
              <a:pPr/>
              <a:t>6/2/2025</a:t>
            </a:fld>
            <a:endParaRPr lang="en-US"/>
          </a:p>
        </p:txBody>
      </p:sp>
      <p:sp>
        <p:nvSpPr>
          <p:cNvPr id="5" name="Footer Placeholder 4">
            <a:extLst>
              <a:ext uri="{FF2B5EF4-FFF2-40B4-BE49-F238E27FC236}">
                <a16:creationId xmlns:a16="http://schemas.microsoft.com/office/drawing/2014/main" id="{25AEFA4B-B8E9-4989-B4FC-BF09D0487D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E0805E-6D39-45D5-8EB6-FC9812181FC0}"/>
              </a:ext>
            </a:extLst>
          </p:cNvPr>
          <p:cNvSpPr>
            <a:spLocks noGrp="1"/>
          </p:cNvSpPr>
          <p:nvPr>
            <p:ph type="sldNum" sz="quarter" idx="12"/>
          </p:nvPr>
        </p:nvSpPr>
        <p:spPr/>
        <p:txBody>
          <a:bodyPr/>
          <a:lstStyle/>
          <a:p>
            <a:fld id="{1F8C4B40-0F66-4293-8EB6-D9413A8D49EA}" type="slidenum">
              <a:rPr lang="en-US" smtClean="0"/>
              <a:pPr/>
              <a:t>‹#›</a:t>
            </a:fld>
            <a:endParaRPr lang="en-US"/>
          </a:p>
        </p:txBody>
      </p:sp>
    </p:spTree>
    <p:extLst>
      <p:ext uri="{BB962C8B-B14F-4D97-AF65-F5344CB8AC3E}">
        <p14:creationId xmlns:p14="http://schemas.microsoft.com/office/powerpoint/2010/main" val="1962901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EF0B9-5B74-4A3A-AAD4-683B192B2DB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8F499EC-0F81-4FFD-BDF4-04D4F32173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972733-C8CA-4F28-85AD-1F4E4005A527}"/>
              </a:ext>
            </a:extLst>
          </p:cNvPr>
          <p:cNvSpPr>
            <a:spLocks noGrp="1"/>
          </p:cNvSpPr>
          <p:nvPr>
            <p:ph type="dt" sz="half" idx="10"/>
          </p:nvPr>
        </p:nvSpPr>
        <p:spPr/>
        <p:txBody>
          <a:bodyPr/>
          <a:lstStyle/>
          <a:p>
            <a:fld id="{E613D395-9315-4BF1-8C20-4EBB7C146E0C}" type="datetimeFigureOut">
              <a:rPr lang="en-US" smtClean="0"/>
              <a:pPr/>
              <a:t>6/2/2025</a:t>
            </a:fld>
            <a:endParaRPr lang="en-US"/>
          </a:p>
        </p:txBody>
      </p:sp>
      <p:sp>
        <p:nvSpPr>
          <p:cNvPr id="5" name="Footer Placeholder 4">
            <a:extLst>
              <a:ext uri="{FF2B5EF4-FFF2-40B4-BE49-F238E27FC236}">
                <a16:creationId xmlns:a16="http://schemas.microsoft.com/office/drawing/2014/main" id="{F4146171-D554-49AB-9F97-F378F64E70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BD0207-77A4-445F-AA96-CE8CECCDA2B2}"/>
              </a:ext>
            </a:extLst>
          </p:cNvPr>
          <p:cNvSpPr>
            <a:spLocks noGrp="1"/>
          </p:cNvSpPr>
          <p:nvPr>
            <p:ph type="sldNum" sz="quarter" idx="12"/>
          </p:nvPr>
        </p:nvSpPr>
        <p:spPr/>
        <p:txBody>
          <a:bodyPr/>
          <a:lstStyle/>
          <a:p>
            <a:fld id="{1F8C4B40-0F66-4293-8EB6-D9413A8D49EA}" type="slidenum">
              <a:rPr lang="en-US" smtClean="0"/>
              <a:pPr/>
              <a:t>‹#›</a:t>
            </a:fld>
            <a:endParaRPr lang="en-US"/>
          </a:p>
        </p:txBody>
      </p:sp>
    </p:spTree>
    <p:extLst>
      <p:ext uri="{BB962C8B-B14F-4D97-AF65-F5344CB8AC3E}">
        <p14:creationId xmlns:p14="http://schemas.microsoft.com/office/powerpoint/2010/main" val="1729907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A1C551-4181-4CF2-8065-A3F0F3DD232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EFC580B-30C7-4EE6-BEAC-80E7607AFC4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833BDC-E4F0-49EE-BB85-CFF531F7861C}"/>
              </a:ext>
            </a:extLst>
          </p:cNvPr>
          <p:cNvSpPr>
            <a:spLocks noGrp="1"/>
          </p:cNvSpPr>
          <p:nvPr>
            <p:ph type="dt" sz="half" idx="10"/>
          </p:nvPr>
        </p:nvSpPr>
        <p:spPr/>
        <p:txBody>
          <a:bodyPr/>
          <a:lstStyle/>
          <a:p>
            <a:fld id="{E613D395-9315-4BF1-8C20-4EBB7C146E0C}" type="datetimeFigureOut">
              <a:rPr lang="en-US" smtClean="0"/>
              <a:pPr/>
              <a:t>6/2/2025</a:t>
            </a:fld>
            <a:endParaRPr lang="en-US"/>
          </a:p>
        </p:txBody>
      </p:sp>
      <p:sp>
        <p:nvSpPr>
          <p:cNvPr id="5" name="Footer Placeholder 4">
            <a:extLst>
              <a:ext uri="{FF2B5EF4-FFF2-40B4-BE49-F238E27FC236}">
                <a16:creationId xmlns:a16="http://schemas.microsoft.com/office/drawing/2014/main" id="{D0D2CC25-98F3-42BE-9F5A-A486EDA183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4146A6-D0F1-44EF-A5BB-D7BFD6FA25F5}"/>
              </a:ext>
            </a:extLst>
          </p:cNvPr>
          <p:cNvSpPr>
            <a:spLocks noGrp="1"/>
          </p:cNvSpPr>
          <p:nvPr>
            <p:ph type="sldNum" sz="quarter" idx="12"/>
          </p:nvPr>
        </p:nvSpPr>
        <p:spPr/>
        <p:txBody>
          <a:bodyPr/>
          <a:lstStyle/>
          <a:p>
            <a:fld id="{1F8C4B40-0F66-4293-8EB6-D9413A8D49EA}" type="slidenum">
              <a:rPr lang="en-US" smtClean="0"/>
              <a:pPr/>
              <a:t>‹#›</a:t>
            </a:fld>
            <a:endParaRPr lang="en-US"/>
          </a:p>
        </p:txBody>
      </p:sp>
    </p:spTree>
    <p:extLst>
      <p:ext uri="{BB962C8B-B14F-4D97-AF65-F5344CB8AC3E}">
        <p14:creationId xmlns:p14="http://schemas.microsoft.com/office/powerpoint/2010/main" val="1038397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1E53C-3132-4C3D-A29D-CE4957464C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8D04F7-4C7F-4DFD-9987-6AF9A649DC5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895B0A-88B7-4EB4-ADD2-BEA5AE5B79D4}"/>
              </a:ext>
            </a:extLst>
          </p:cNvPr>
          <p:cNvSpPr>
            <a:spLocks noGrp="1"/>
          </p:cNvSpPr>
          <p:nvPr>
            <p:ph type="dt" sz="half" idx="10"/>
          </p:nvPr>
        </p:nvSpPr>
        <p:spPr/>
        <p:txBody>
          <a:bodyPr/>
          <a:lstStyle/>
          <a:p>
            <a:fld id="{E613D395-9315-4BF1-8C20-4EBB7C146E0C}" type="datetimeFigureOut">
              <a:rPr lang="en-US" smtClean="0"/>
              <a:pPr/>
              <a:t>6/2/2025</a:t>
            </a:fld>
            <a:endParaRPr lang="en-US"/>
          </a:p>
        </p:txBody>
      </p:sp>
      <p:sp>
        <p:nvSpPr>
          <p:cNvPr id="5" name="Footer Placeholder 4">
            <a:extLst>
              <a:ext uri="{FF2B5EF4-FFF2-40B4-BE49-F238E27FC236}">
                <a16:creationId xmlns:a16="http://schemas.microsoft.com/office/drawing/2014/main" id="{6256EC0E-1B52-4808-9160-0EDA71DCD9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5AF3B9-BEC9-40AC-89B2-DF4EC98A4414}"/>
              </a:ext>
            </a:extLst>
          </p:cNvPr>
          <p:cNvSpPr>
            <a:spLocks noGrp="1"/>
          </p:cNvSpPr>
          <p:nvPr>
            <p:ph type="sldNum" sz="quarter" idx="12"/>
          </p:nvPr>
        </p:nvSpPr>
        <p:spPr/>
        <p:txBody>
          <a:bodyPr/>
          <a:lstStyle/>
          <a:p>
            <a:fld id="{1F8C4B40-0F66-4293-8EB6-D9413A8D49EA}" type="slidenum">
              <a:rPr lang="en-US" smtClean="0"/>
              <a:pPr/>
              <a:t>‹#›</a:t>
            </a:fld>
            <a:endParaRPr lang="en-US"/>
          </a:p>
        </p:txBody>
      </p:sp>
    </p:spTree>
    <p:extLst>
      <p:ext uri="{BB962C8B-B14F-4D97-AF65-F5344CB8AC3E}">
        <p14:creationId xmlns:p14="http://schemas.microsoft.com/office/powerpoint/2010/main" val="2134036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0B2DF-7DD1-4379-A3EC-EFEA711F17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52BC359-35DA-4682-8082-F350358782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4CF7BD-4815-4F12-BC2A-E924AEDD8D65}"/>
              </a:ext>
            </a:extLst>
          </p:cNvPr>
          <p:cNvSpPr>
            <a:spLocks noGrp="1"/>
          </p:cNvSpPr>
          <p:nvPr>
            <p:ph type="dt" sz="half" idx="10"/>
          </p:nvPr>
        </p:nvSpPr>
        <p:spPr/>
        <p:txBody>
          <a:bodyPr/>
          <a:lstStyle/>
          <a:p>
            <a:fld id="{E613D395-9315-4BF1-8C20-4EBB7C146E0C}" type="datetimeFigureOut">
              <a:rPr lang="en-US" smtClean="0"/>
              <a:pPr/>
              <a:t>6/2/2025</a:t>
            </a:fld>
            <a:endParaRPr lang="en-US"/>
          </a:p>
        </p:txBody>
      </p:sp>
      <p:sp>
        <p:nvSpPr>
          <p:cNvPr id="5" name="Footer Placeholder 4">
            <a:extLst>
              <a:ext uri="{FF2B5EF4-FFF2-40B4-BE49-F238E27FC236}">
                <a16:creationId xmlns:a16="http://schemas.microsoft.com/office/drawing/2014/main" id="{D5E6F233-0391-4856-BC3A-B61EFE174C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424C77-8A00-45B6-A2FF-8D51C054D2B0}"/>
              </a:ext>
            </a:extLst>
          </p:cNvPr>
          <p:cNvSpPr>
            <a:spLocks noGrp="1"/>
          </p:cNvSpPr>
          <p:nvPr>
            <p:ph type="sldNum" sz="quarter" idx="12"/>
          </p:nvPr>
        </p:nvSpPr>
        <p:spPr/>
        <p:txBody>
          <a:bodyPr/>
          <a:lstStyle/>
          <a:p>
            <a:fld id="{1F8C4B40-0F66-4293-8EB6-D9413A8D49EA}" type="slidenum">
              <a:rPr lang="en-US" smtClean="0"/>
              <a:pPr/>
              <a:t>‹#›</a:t>
            </a:fld>
            <a:endParaRPr lang="en-US"/>
          </a:p>
        </p:txBody>
      </p:sp>
    </p:spTree>
    <p:extLst>
      <p:ext uri="{BB962C8B-B14F-4D97-AF65-F5344CB8AC3E}">
        <p14:creationId xmlns:p14="http://schemas.microsoft.com/office/powerpoint/2010/main" val="4274521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93CCC-4434-401E-8382-40A5A28FDE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BB7C14-AEBC-4F4E-8F43-6CF90543FAE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A391021-243B-4E8B-884E-677865B167C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11C719-C483-4F01-8331-1A280776A22A}"/>
              </a:ext>
            </a:extLst>
          </p:cNvPr>
          <p:cNvSpPr>
            <a:spLocks noGrp="1"/>
          </p:cNvSpPr>
          <p:nvPr>
            <p:ph type="dt" sz="half" idx="10"/>
          </p:nvPr>
        </p:nvSpPr>
        <p:spPr/>
        <p:txBody>
          <a:bodyPr/>
          <a:lstStyle/>
          <a:p>
            <a:fld id="{E613D395-9315-4BF1-8C20-4EBB7C146E0C}" type="datetimeFigureOut">
              <a:rPr lang="en-US" smtClean="0"/>
              <a:pPr/>
              <a:t>6/2/2025</a:t>
            </a:fld>
            <a:endParaRPr lang="en-US"/>
          </a:p>
        </p:txBody>
      </p:sp>
      <p:sp>
        <p:nvSpPr>
          <p:cNvPr id="6" name="Footer Placeholder 5">
            <a:extLst>
              <a:ext uri="{FF2B5EF4-FFF2-40B4-BE49-F238E27FC236}">
                <a16:creationId xmlns:a16="http://schemas.microsoft.com/office/drawing/2014/main" id="{983C63EC-87A7-4BF9-AF82-5CD5749EFE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69C1B0-4759-4406-AADD-CC9CFDCEF2EB}"/>
              </a:ext>
            </a:extLst>
          </p:cNvPr>
          <p:cNvSpPr>
            <a:spLocks noGrp="1"/>
          </p:cNvSpPr>
          <p:nvPr>
            <p:ph type="sldNum" sz="quarter" idx="12"/>
          </p:nvPr>
        </p:nvSpPr>
        <p:spPr/>
        <p:txBody>
          <a:bodyPr/>
          <a:lstStyle/>
          <a:p>
            <a:fld id="{1F8C4B40-0F66-4293-8EB6-D9413A8D49EA}" type="slidenum">
              <a:rPr lang="en-US" smtClean="0"/>
              <a:pPr/>
              <a:t>‹#›</a:t>
            </a:fld>
            <a:endParaRPr lang="en-US"/>
          </a:p>
        </p:txBody>
      </p:sp>
    </p:spTree>
    <p:extLst>
      <p:ext uri="{BB962C8B-B14F-4D97-AF65-F5344CB8AC3E}">
        <p14:creationId xmlns:p14="http://schemas.microsoft.com/office/powerpoint/2010/main" val="1557617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C5864-379F-4473-9ED2-A517C98A509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B52D80C-16AC-4B0D-9DAE-A1EB7DA5A6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C07C62D-81F5-4753-99F4-5AB63218A3A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C7460FF-6AA7-4C8E-BD7E-56C893A8F1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688EE6-E6D6-4A02-B683-EE288110AA2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7DE7F2-1F9B-404E-8CC1-582E990FA7C8}"/>
              </a:ext>
            </a:extLst>
          </p:cNvPr>
          <p:cNvSpPr>
            <a:spLocks noGrp="1"/>
          </p:cNvSpPr>
          <p:nvPr>
            <p:ph type="dt" sz="half" idx="10"/>
          </p:nvPr>
        </p:nvSpPr>
        <p:spPr/>
        <p:txBody>
          <a:bodyPr/>
          <a:lstStyle/>
          <a:p>
            <a:fld id="{E613D395-9315-4BF1-8C20-4EBB7C146E0C}" type="datetimeFigureOut">
              <a:rPr lang="en-US" smtClean="0"/>
              <a:pPr/>
              <a:t>6/2/2025</a:t>
            </a:fld>
            <a:endParaRPr lang="en-US"/>
          </a:p>
        </p:txBody>
      </p:sp>
      <p:sp>
        <p:nvSpPr>
          <p:cNvPr id="8" name="Footer Placeholder 7">
            <a:extLst>
              <a:ext uri="{FF2B5EF4-FFF2-40B4-BE49-F238E27FC236}">
                <a16:creationId xmlns:a16="http://schemas.microsoft.com/office/drawing/2014/main" id="{E9C7A1D5-8021-4590-AA11-B256ECF5892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7AC17F1-ED79-4EBF-9AE8-9E7CB26C4EEB}"/>
              </a:ext>
            </a:extLst>
          </p:cNvPr>
          <p:cNvSpPr>
            <a:spLocks noGrp="1"/>
          </p:cNvSpPr>
          <p:nvPr>
            <p:ph type="sldNum" sz="quarter" idx="12"/>
          </p:nvPr>
        </p:nvSpPr>
        <p:spPr/>
        <p:txBody>
          <a:bodyPr/>
          <a:lstStyle/>
          <a:p>
            <a:fld id="{1F8C4B40-0F66-4293-8EB6-D9413A8D49EA}" type="slidenum">
              <a:rPr lang="en-US" smtClean="0"/>
              <a:pPr/>
              <a:t>‹#›</a:t>
            </a:fld>
            <a:endParaRPr lang="en-US"/>
          </a:p>
        </p:txBody>
      </p:sp>
    </p:spTree>
    <p:extLst>
      <p:ext uri="{BB962C8B-B14F-4D97-AF65-F5344CB8AC3E}">
        <p14:creationId xmlns:p14="http://schemas.microsoft.com/office/powerpoint/2010/main" val="3164136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6935F-8D07-498D-8B68-60B9A1781BA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16327E6-80B5-424A-9C29-68F11BE67DA0}"/>
              </a:ext>
            </a:extLst>
          </p:cNvPr>
          <p:cNvSpPr>
            <a:spLocks noGrp="1"/>
          </p:cNvSpPr>
          <p:nvPr>
            <p:ph type="dt" sz="half" idx="10"/>
          </p:nvPr>
        </p:nvSpPr>
        <p:spPr/>
        <p:txBody>
          <a:bodyPr/>
          <a:lstStyle/>
          <a:p>
            <a:fld id="{E613D395-9315-4BF1-8C20-4EBB7C146E0C}" type="datetimeFigureOut">
              <a:rPr lang="en-US" smtClean="0"/>
              <a:pPr/>
              <a:t>6/2/2025</a:t>
            </a:fld>
            <a:endParaRPr lang="en-US"/>
          </a:p>
        </p:txBody>
      </p:sp>
      <p:sp>
        <p:nvSpPr>
          <p:cNvPr id="4" name="Footer Placeholder 3">
            <a:extLst>
              <a:ext uri="{FF2B5EF4-FFF2-40B4-BE49-F238E27FC236}">
                <a16:creationId xmlns:a16="http://schemas.microsoft.com/office/drawing/2014/main" id="{4E728196-6DCF-4047-AF54-4CDBDB327F2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AE26D9-82B1-4BA8-869A-70169EF2A889}"/>
              </a:ext>
            </a:extLst>
          </p:cNvPr>
          <p:cNvSpPr>
            <a:spLocks noGrp="1"/>
          </p:cNvSpPr>
          <p:nvPr>
            <p:ph type="sldNum" sz="quarter" idx="12"/>
          </p:nvPr>
        </p:nvSpPr>
        <p:spPr/>
        <p:txBody>
          <a:bodyPr/>
          <a:lstStyle/>
          <a:p>
            <a:fld id="{1F8C4B40-0F66-4293-8EB6-D9413A8D49EA}" type="slidenum">
              <a:rPr lang="en-US" smtClean="0"/>
              <a:pPr/>
              <a:t>‹#›</a:t>
            </a:fld>
            <a:endParaRPr lang="en-US"/>
          </a:p>
        </p:txBody>
      </p:sp>
    </p:spTree>
    <p:extLst>
      <p:ext uri="{BB962C8B-B14F-4D97-AF65-F5344CB8AC3E}">
        <p14:creationId xmlns:p14="http://schemas.microsoft.com/office/powerpoint/2010/main" val="3379705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795FD7-782F-45F4-AED3-C7F456926AB7}"/>
              </a:ext>
            </a:extLst>
          </p:cNvPr>
          <p:cNvSpPr>
            <a:spLocks noGrp="1"/>
          </p:cNvSpPr>
          <p:nvPr>
            <p:ph type="dt" sz="half" idx="10"/>
          </p:nvPr>
        </p:nvSpPr>
        <p:spPr/>
        <p:txBody>
          <a:bodyPr/>
          <a:lstStyle/>
          <a:p>
            <a:fld id="{E613D395-9315-4BF1-8C20-4EBB7C146E0C}" type="datetimeFigureOut">
              <a:rPr lang="en-US" smtClean="0"/>
              <a:pPr/>
              <a:t>6/2/2025</a:t>
            </a:fld>
            <a:endParaRPr lang="en-US"/>
          </a:p>
        </p:txBody>
      </p:sp>
      <p:sp>
        <p:nvSpPr>
          <p:cNvPr id="3" name="Footer Placeholder 2">
            <a:extLst>
              <a:ext uri="{FF2B5EF4-FFF2-40B4-BE49-F238E27FC236}">
                <a16:creationId xmlns:a16="http://schemas.microsoft.com/office/drawing/2014/main" id="{DAC3CA33-AAFB-4E31-AE89-3FA63CC008D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E7F1403-9C18-4EF1-B376-AE5D4E5036E5}"/>
              </a:ext>
            </a:extLst>
          </p:cNvPr>
          <p:cNvSpPr>
            <a:spLocks noGrp="1"/>
          </p:cNvSpPr>
          <p:nvPr>
            <p:ph type="sldNum" sz="quarter" idx="12"/>
          </p:nvPr>
        </p:nvSpPr>
        <p:spPr/>
        <p:txBody>
          <a:bodyPr/>
          <a:lstStyle/>
          <a:p>
            <a:fld id="{1F8C4B40-0F66-4293-8EB6-D9413A8D49EA}" type="slidenum">
              <a:rPr lang="en-US" smtClean="0"/>
              <a:pPr/>
              <a:t>‹#›</a:t>
            </a:fld>
            <a:endParaRPr lang="en-US"/>
          </a:p>
        </p:txBody>
      </p:sp>
    </p:spTree>
    <p:extLst>
      <p:ext uri="{BB962C8B-B14F-4D97-AF65-F5344CB8AC3E}">
        <p14:creationId xmlns:p14="http://schemas.microsoft.com/office/powerpoint/2010/main" val="3128134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EF975-F784-48C7-A74F-63F3F0508D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FE61400-F582-47A6-B909-55A3C6BDF0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69F6BD-6123-439C-963F-E090111303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EDC351-5D3F-4BF3-A233-83CCB98A803B}"/>
              </a:ext>
            </a:extLst>
          </p:cNvPr>
          <p:cNvSpPr>
            <a:spLocks noGrp="1"/>
          </p:cNvSpPr>
          <p:nvPr>
            <p:ph type="dt" sz="half" idx="10"/>
          </p:nvPr>
        </p:nvSpPr>
        <p:spPr/>
        <p:txBody>
          <a:bodyPr/>
          <a:lstStyle/>
          <a:p>
            <a:fld id="{E613D395-9315-4BF1-8C20-4EBB7C146E0C}" type="datetimeFigureOut">
              <a:rPr lang="en-US" smtClean="0"/>
              <a:pPr/>
              <a:t>6/2/2025</a:t>
            </a:fld>
            <a:endParaRPr lang="en-US"/>
          </a:p>
        </p:txBody>
      </p:sp>
      <p:sp>
        <p:nvSpPr>
          <p:cNvPr id="6" name="Footer Placeholder 5">
            <a:extLst>
              <a:ext uri="{FF2B5EF4-FFF2-40B4-BE49-F238E27FC236}">
                <a16:creationId xmlns:a16="http://schemas.microsoft.com/office/drawing/2014/main" id="{33E890EE-32C0-427A-ADC5-49421DB5F1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08C9A7-FEE4-48AC-BF43-A5B4F6627590}"/>
              </a:ext>
            </a:extLst>
          </p:cNvPr>
          <p:cNvSpPr>
            <a:spLocks noGrp="1"/>
          </p:cNvSpPr>
          <p:nvPr>
            <p:ph type="sldNum" sz="quarter" idx="12"/>
          </p:nvPr>
        </p:nvSpPr>
        <p:spPr/>
        <p:txBody>
          <a:bodyPr/>
          <a:lstStyle/>
          <a:p>
            <a:fld id="{1F8C4B40-0F66-4293-8EB6-D9413A8D49EA}" type="slidenum">
              <a:rPr lang="en-US" smtClean="0"/>
              <a:pPr/>
              <a:t>‹#›</a:t>
            </a:fld>
            <a:endParaRPr lang="en-US"/>
          </a:p>
        </p:txBody>
      </p:sp>
    </p:spTree>
    <p:extLst>
      <p:ext uri="{BB962C8B-B14F-4D97-AF65-F5344CB8AC3E}">
        <p14:creationId xmlns:p14="http://schemas.microsoft.com/office/powerpoint/2010/main" val="3258678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23BB2-73AB-4986-9110-08C216138C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F9FEF80-C140-424D-94A7-ABDA4544B0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21EF70B-8D46-4759-8853-E77E9CB08A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698DED-CB12-4C0D-8406-CF66C7B3D7FE}"/>
              </a:ext>
            </a:extLst>
          </p:cNvPr>
          <p:cNvSpPr>
            <a:spLocks noGrp="1"/>
          </p:cNvSpPr>
          <p:nvPr>
            <p:ph type="dt" sz="half" idx="10"/>
          </p:nvPr>
        </p:nvSpPr>
        <p:spPr/>
        <p:txBody>
          <a:bodyPr/>
          <a:lstStyle/>
          <a:p>
            <a:fld id="{E613D395-9315-4BF1-8C20-4EBB7C146E0C}" type="datetimeFigureOut">
              <a:rPr lang="en-US" smtClean="0"/>
              <a:pPr/>
              <a:t>6/2/2025</a:t>
            </a:fld>
            <a:endParaRPr lang="en-US"/>
          </a:p>
        </p:txBody>
      </p:sp>
      <p:sp>
        <p:nvSpPr>
          <p:cNvPr id="6" name="Footer Placeholder 5">
            <a:extLst>
              <a:ext uri="{FF2B5EF4-FFF2-40B4-BE49-F238E27FC236}">
                <a16:creationId xmlns:a16="http://schemas.microsoft.com/office/drawing/2014/main" id="{FDEE91E2-7734-4DBB-8E5E-2AC4377A59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7A90E2-4314-4EA6-B3E9-15121245C239}"/>
              </a:ext>
            </a:extLst>
          </p:cNvPr>
          <p:cNvSpPr>
            <a:spLocks noGrp="1"/>
          </p:cNvSpPr>
          <p:nvPr>
            <p:ph type="sldNum" sz="quarter" idx="12"/>
          </p:nvPr>
        </p:nvSpPr>
        <p:spPr/>
        <p:txBody>
          <a:bodyPr/>
          <a:lstStyle/>
          <a:p>
            <a:fld id="{1F8C4B40-0F66-4293-8EB6-D9413A8D49EA}" type="slidenum">
              <a:rPr lang="en-US" smtClean="0"/>
              <a:pPr/>
              <a:t>‹#›</a:t>
            </a:fld>
            <a:endParaRPr lang="en-US"/>
          </a:p>
        </p:txBody>
      </p:sp>
    </p:spTree>
    <p:extLst>
      <p:ext uri="{BB962C8B-B14F-4D97-AF65-F5344CB8AC3E}">
        <p14:creationId xmlns:p14="http://schemas.microsoft.com/office/powerpoint/2010/main" val="1252513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016181-B7CC-4F57-BDAE-AF6EEAF63D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62F967E-5779-41B7-BE0A-BE8793EBDD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ACBD3F-342C-412E-966F-FB4AC741DD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13D395-9315-4BF1-8C20-4EBB7C146E0C}" type="datetimeFigureOut">
              <a:rPr lang="en-US" smtClean="0"/>
              <a:pPr/>
              <a:t>6/2/2025</a:t>
            </a:fld>
            <a:endParaRPr lang="en-US"/>
          </a:p>
        </p:txBody>
      </p:sp>
      <p:sp>
        <p:nvSpPr>
          <p:cNvPr id="5" name="Footer Placeholder 4">
            <a:extLst>
              <a:ext uri="{FF2B5EF4-FFF2-40B4-BE49-F238E27FC236}">
                <a16:creationId xmlns:a16="http://schemas.microsoft.com/office/drawing/2014/main" id="{0055A1AA-4F53-4E4F-8AF6-A80C928CB1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335C465-E0D7-4A59-8D83-081E78F6F2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8C4B40-0F66-4293-8EB6-D9413A8D49EA}" type="slidenum">
              <a:rPr lang="en-US" smtClean="0"/>
              <a:pPr/>
              <a:t>‹#›</a:t>
            </a:fld>
            <a:endParaRPr lang="en-US"/>
          </a:p>
        </p:txBody>
      </p:sp>
    </p:spTree>
    <p:extLst>
      <p:ext uri="{BB962C8B-B14F-4D97-AF65-F5344CB8AC3E}">
        <p14:creationId xmlns:p14="http://schemas.microsoft.com/office/powerpoint/2010/main" val="41607456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EC0F821-A167-4C05-B235-EC69348B18F7}"/>
              </a:ext>
            </a:extLst>
          </p:cNvPr>
          <p:cNvSpPr>
            <a:spLocks noGrp="1"/>
          </p:cNvSpPr>
          <p:nvPr>
            <p:ph type="ctrTitle"/>
          </p:nvPr>
        </p:nvSpPr>
        <p:spPr>
          <a:xfrm>
            <a:off x="660041" y="2767106"/>
            <a:ext cx="2880828" cy="3071906"/>
          </a:xfrm>
        </p:spPr>
        <p:txBody>
          <a:bodyPr anchor="t">
            <a:normAutofit/>
          </a:bodyPr>
          <a:lstStyle/>
          <a:p>
            <a:pPr algn="l"/>
            <a:r>
              <a:rPr lang="en-US" sz="1600">
                <a:solidFill>
                  <a:srgbClr val="FFFFFF"/>
                </a:solidFill>
              </a:rPr>
              <a:t>https://electrumpower.tech</a:t>
            </a:r>
          </a:p>
        </p:txBody>
      </p:sp>
      <p:sp>
        <p:nvSpPr>
          <p:cNvPr id="3" name="Subtitle 2">
            <a:extLst>
              <a:ext uri="{FF2B5EF4-FFF2-40B4-BE49-F238E27FC236}">
                <a16:creationId xmlns:a16="http://schemas.microsoft.com/office/drawing/2014/main" id="{090A8A93-2AAD-4FAF-BF9A-AA6AE5812B0A}"/>
              </a:ext>
            </a:extLst>
          </p:cNvPr>
          <p:cNvSpPr>
            <a:spLocks noGrp="1"/>
          </p:cNvSpPr>
          <p:nvPr>
            <p:ph type="subTitle" idx="1"/>
          </p:nvPr>
        </p:nvSpPr>
        <p:spPr>
          <a:xfrm>
            <a:off x="660042" y="806824"/>
            <a:ext cx="2919738" cy="1494117"/>
          </a:xfrm>
        </p:spPr>
        <p:txBody>
          <a:bodyPr anchor="b">
            <a:normAutofit/>
          </a:bodyPr>
          <a:lstStyle/>
          <a:p>
            <a:pPr algn="l"/>
            <a:endParaRPr lang="en-US" sz="2000">
              <a:solidFill>
                <a:srgbClr val="FFFFFF"/>
              </a:solidFill>
            </a:endParaRPr>
          </a:p>
          <a:p>
            <a:pPr algn="l"/>
            <a:endParaRPr lang="en-US" sz="2000">
              <a:solidFill>
                <a:srgbClr val="FFFFFF"/>
              </a:solidFill>
            </a:endParaRPr>
          </a:p>
        </p:txBody>
      </p:sp>
      <p:pic>
        <p:nvPicPr>
          <p:cNvPr id="5" name="Picture 4" descr="Power2Gas 01152020m.jpg"/>
          <p:cNvPicPr>
            <a:picLocks noChangeAspect="1"/>
          </p:cNvPicPr>
          <p:nvPr/>
        </p:nvPicPr>
        <p:blipFill>
          <a:blip r:embed="rId3" cstate="print"/>
          <a:stretch>
            <a:fillRect/>
          </a:stretch>
        </p:blipFill>
        <p:spPr>
          <a:xfrm>
            <a:off x="4502428" y="800634"/>
            <a:ext cx="7225748" cy="5256731"/>
          </a:xfrm>
          <a:prstGeom prst="rect">
            <a:avLst/>
          </a:prstGeom>
        </p:spPr>
      </p:pic>
    </p:spTree>
    <p:extLst>
      <p:ext uri="{BB962C8B-B14F-4D97-AF65-F5344CB8AC3E}">
        <p14:creationId xmlns:p14="http://schemas.microsoft.com/office/powerpoint/2010/main" val="2808748136"/>
      </p:ext>
    </p:extLst>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28EEBA7D-6979-878C-A568-085443B2256F}"/>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Oil depletion rates will accelerate</a:t>
            </a:r>
          </a:p>
        </p:txBody>
      </p:sp>
      <p:pic>
        <p:nvPicPr>
          <p:cNvPr id="5" name="Content Placeholder 4" descr="A screenshot of a graph&#10;&#10;AI-generated content may be incorrect.">
            <a:extLst>
              <a:ext uri="{FF2B5EF4-FFF2-40B4-BE49-F238E27FC236}">
                <a16:creationId xmlns:a16="http://schemas.microsoft.com/office/drawing/2014/main" id="{E5F7A285-EF97-7731-BB74-4E6A69D2FB3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02428" y="1396758"/>
            <a:ext cx="7225748" cy="4064483"/>
          </a:xfrm>
          <a:prstGeom prst="rect">
            <a:avLst/>
          </a:prstGeom>
        </p:spPr>
      </p:pic>
    </p:spTree>
    <p:extLst>
      <p:ext uri="{BB962C8B-B14F-4D97-AF65-F5344CB8AC3E}">
        <p14:creationId xmlns:p14="http://schemas.microsoft.com/office/powerpoint/2010/main" val="2695783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6B158B5-50B5-4927-A367-7C9F3AFE5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A99AC9-983A-74B3-C965-9928B3244911}"/>
              </a:ext>
            </a:extLst>
          </p:cNvPr>
          <p:cNvSpPr>
            <a:spLocks noGrp="1"/>
          </p:cNvSpPr>
          <p:nvPr>
            <p:ph type="title"/>
          </p:nvPr>
        </p:nvSpPr>
        <p:spPr>
          <a:xfrm>
            <a:off x="6981824" y="1367673"/>
            <a:ext cx="4375151" cy="2665509"/>
          </a:xfrm>
        </p:spPr>
        <p:txBody>
          <a:bodyPr vert="horz" lIns="91440" tIns="45720" rIns="91440" bIns="45720" rtlCol="0" anchor="b">
            <a:normAutofit/>
          </a:bodyPr>
          <a:lstStyle/>
          <a:p>
            <a:pPr algn="r"/>
            <a:r>
              <a:rPr lang="en-US" sz="7200">
                <a:solidFill>
                  <a:schemeClr val="bg1"/>
                </a:solidFill>
              </a:rPr>
              <a:t>Questions?</a:t>
            </a:r>
          </a:p>
        </p:txBody>
      </p:sp>
      <p:pic>
        <p:nvPicPr>
          <p:cNvPr id="6" name="Content Placeholder 5">
            <a:extLst>
              <a:ext uri="{FF2B5EF4-FFF2-40B4-BE49-F238E27FC236}">
                <a16:creationId xmlns:a16="http://schemas.microsoft.com/office/drawing/2014/main" id="{020D5938-5C74-ACBF-0D0B-BFE54BDF3A19}"/>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t="11472" b="6222"/>
          <a:stretch>
            <a:fillRect/>
          </a:stretch>
        </p:blipFill>
        <p:spPr>
          <a:xfrm>
            <a:off x="1" y="2"/>
            <a:ext cx="6249303" cy="6857998"/>
          </a:xfrm>
          <a:custGeom>
            <a:avLst/>
            <a:gdLst/>
            <a:ahLst/>
            <a:cxnLst/>
            <a:rect l="l" t="t" r="r" b="b"/>
            <a:pathLst>
              <a:path w="6249303" h="6857998">
                <a:moveTo>
                  <a:pt x="5497146" y="6118149"/>
                </a:moveTo>
                <a:cubicBezTo>
                  <a:pt x="5503695" y="6124102"/>
                  <a:pt x="5511317" y="6129341"/>
                  <a:pt x="5518366" y="6133723"/>
                </a:cubicBezTo>
                <a:cubicBezTo>
                  <a:pt x="5525509" y="6138152"/>
                  <a:pt x="5530855" y="6143474"/>
                  <a:pt x="5534525" y="6149380"/>
                </a:cubicBezTo>
                <a:lnTo>
                  <a:pt x="5540000" y="6166562"/>
                </a:lnTo>
                <a:lnTo>
                  <a:pt x="5534525" y="6149379"/>
                </a:lnTo>
                <a:cubicBezTo>
                  <a:pt x="5530855" y="6143474"/>
                  <a:pt x="5525509" y="6138152"/>
                  <a:pt x="5518366" y="6133722"/>
                </a:cubicBezTo>
                <a:cubicBezTo>
                  <a:pt x="5511317" y="6129341"/>
                  <a:pt x="5503695" y="6124102"/>
                  <a:pt x="5497146" y="6118149"/>
                </a:cubicBezTo>
                <a:close/>
                <a:moveTo>
                  <a:pt x="5405304" y="4941372"/>
                </a:moveTo>
                <a:lnTo>
                  <a:pt x="5408634" y="4950869"/>
                </a:lnTo>
                <a:lnTo>
                  <a:pt x="5418318" y="4991382"/>
                </a:lnTo>
                <a:lnTo>
                  <a:pt x="5408634" y="4950868"/>
                </a:lnTo>
                <a:close/>
                <a:moveTo>
                  <a:pt x="5409242" y="4749807"/>
                </a:moveTo>
                <a:cubicBezTo>
                  <a:pt x="5397106" y="4762826"/>
                  <a:pt x="5396249" y="4781365"/>
                  <a:pt x="5394535" y="4799797"/>
                </a:cubicBezTo>
                <a:cubicBezTo>
                  <a:pt x="5396249" y="4781365"/>
                  <a:pt x="5397106" y="4762827"/>
                  <a:pt x="5409242" y="4749807"/>
                </a:cubicBezTo>
                <a:close/>
                <a:moveTo>
                  <a:pt x="5427041" y="4543185"/>
                </a:moveTo>
                <a:cubicBezTo>
                  <a:pt x="5428019" y="4548281"/>
                  <a:pt x="5430065" y="4553662"/>
                  <a:pt x="5432447" y="4557092"/>
                </a:cubicBezTo>
                <a:cubicBezTo>
                  <a:pt x="5444067" y="4573618"/>
                  <a:pt x="5452855" y="4588275"/>
                  <a:pt x="5458810" y="4602021"/>
                </a:cubicBezTo>
                <a:cubicBezTo>
                  <a:pt x="5452855" y="4588275"/>
                  <a:pt x="5444067" y="4573618"/>
                  <a:pt x="5432447" y="4557091"/>
                </a:cubicBezTo>
                <a:close/>
                <a:moveTo>
                  <a:pt x="5893259" y="2819253"/>
                </a:moveTo>
                <a:lnTo>
                  <a:pt x="5904902" y="2827484"/>
                </a:lnTo>
                <a:lnTo>
                  <a:pt x="5904904" y="2827486"/>
                </a:lnTo>
                <a:lnTo>
                  <a:pt x="5933407" y="2861156"/>
                </a:lnTo>
                <a:lnTo>
                  <a:pt x="5923753" y="2842392"/>
                </a:lnTo>
                <a:lnTo>
                  <a:pt x="5904904" y="2827486"/>
                </a:lnTo>
                <a:lnTo>
                  <a:pt x="5904902" y="2827483"/>
                </a:lnTo>
                <a:close/>
                <a:moveTo>
                  <a:pt x="5823604" y="1974015"/>
                </a:moveTo>
                <a:lnTo>
                  <a:pt x="5817090" y="1999763"/>
                </a:lnTo>
                <a:cubicBezTo>
                  <a:pt x="5813281" y="2008056"/>
                  <a:pt x="5807601" y="2016020"/>
                  <a:pt x="5799362" y="2023547"/>
                </a:cubicBezTo>
                <a:cubicBezTo>
                  <a:pt x="5815841" y="2008497"/>
                  <a:pt x="5822079" y="1991685"/>
                  <a:pt x="5823604" y="1974015"/>
                </a:cubicBezTo>
                <a:close/>
                <a:moveTo>
                  <a:pt x="5806410" y="1768838"/>
                </a:moveTo>
                <a:cubicBezTo>
                  <a:pt x="5802029" y="1774411"/>
                  <a:pt x="5799266" y="1779948"/>
                  <a:pt x="5797809" y="1785412"/>
                </a:cubicBezTo>
                <a:lnTo>
                  <a:pt x="5797028" y="1801558"/>
                </a:lnTo>
                <a:cubicBezTo>
                  <a:pt x="5795361" y="1790986"/>
                  <a:pt x="5797647" y="1779981"/>
                  <a:pt x="5806410" y="1768838"/>
                </a:cubicBezTo>
                <a:close/>
                <a:moveTo>
                  <a:pt x="5915999" y="520953"/>
                </a:moveTo>
                <a:lnTo>
                  <a:pt x="5909271" y="549926"/>
                </a:lnTo>
                <a:lnTo>
                  <a:pt x="5903017" y="566616"/>
                </a:lnTo>
                <a:lnTo>
                  <a:pt x="5897067" y="581804"/>
                </a:lnTo>
                <a:lnTo>
                  <a:pt x="5896649" y="583595"/>
                </a:lnTo>
                <a:lnTo>
                  <a:pt x="5894474" y="589388"/>
                </a:lnTo>
                <a:cubicBezTo>
                  <a:pt x="5892074" y="597005"/>
                  <a:pt x="5890316" y="604728"/>
                  <a:pt x="5889851" y="612658"/>
                </a:cubicBezTo>
                <a:lnTo>
                  <a:pt x="5896649" y="583595"/>
                </a:lnTo>
                <a:lnTo>
                  <a:pt x="5902965" y="566754"/>
                </a:lnTo>
                <a:lnTo>
                  <a:pt x="5903017" y="566616"/>
                </a:lnTo>
                <a:lnTo>
                  <a:pt x="5908855" y="551717"/>
                </a:lnTo>
                <a:lnTo>
                  <a:pt x="5909271" y="549926"/>
                </a:lnTo>
                <a:lnTo>
                  <a:pt x="5911436" y="544146"/>
                </a:lnTo>
                <a:cubicBezTo>
                  <a:pt x="5913823" y="536547"/>
                  <a:pt x="5915561" y="528850"/>
                  <a:pt x="5915999" y="520953"/>
                </a:cubicBezTo>
                <a:close/>
                <a:moveTo>
                  <a:pt x="5864896" y="268794"/>
                </a:moveTo>
                <a:cubicBezTo>
                  <a:pt x="5862371" y="279176"/>
                  <a:pt x="5860668" y="289296"/>
                  <a:pt x="5860021" y="299164"/>
                </a:cubicBezTo>
                <a:cubicBezTo>
                  <a:pt x="5859371" y="309031"/>
                  <a:pt x="5859776" y="318646"/>
                  <a:pt x="5861466" y="328017"/>
                </a:cubicBezTo>
                <a:close/>
                <a:moveTo>
                  <a:pt x="0" y="0"/>
                </a:moveTo>
                <a:lnTo>
                  <a:pt x="6182312" y="0"/>
                </a:lnTo>
                <a:lnTo>
                  <a:pt x="6178097" y="24480"/>
                </a:lnTo>
                <a:cubicBezTo>
                  <a:pt x="6175612" y="32636"/>
                  <a:pt x="6171850" y="40471"/>
                  <a:pt x="6166086" y="47806"/>
                </a:cubicBezTo>
                <a:cubicBezTo>
                  <a:pt x="6151226" y="66857"/>
                  <a:pt x="6154655" y="85336"/>
                  <a:pt x="6156942" y="105718"/>
                </a:cubicBezTo>
                <a:cubicBezTo>
                  <a:pt x="6158656" y="121150"/>
                  <a:pt x="6158085" y="136963"/>
                  <a:pt x="6158277" y="152584"/>
                </a:cubicBezTo>
                <a:cubicBezTo>
                  <a:pt x="6158846" y="180017"/>
                  <a:pt x="6159037" y="207450"/>
                  <a:pt x="6159990" y="234883"/>
                </a:cubicBezTo>
                <a:cubicBezTo>
                  <a:pt x="6160370" y="243648"/>
                  <a:pt x="6165135" y="252600"/>
                  <a:pt x="6164373" y="261173"/>
                </a:cubicBezTo>
                <a:cubicBezTo>
                  <a:pt x="6160752" y="300800"/>
                  <a:pt x="6155037" y="340425"/>
                  <a:pt x="6151798" y="380050"/>
                </a:cubicBezTo>
                <a:cubicBezTo>
                  <a:pt x="6149894" y="402529"/>
                  <a:pt x="6153511" y="425581"/>
                  <a:pt x="6150846" y="447870"/>
                </a:cubicBezTo>
                <a:cubicBezTo>
                  <a:pt x="6147798" y="473587"/>
                  <a:pt x="6139988" y="498733"/>
                  <a:pt x="6135223" y="524262"/>
                </a:cubicBezTo>
                <a:cubicBezTo>
                  <a:pt x="6133891" y="531310"/>
                  <a:pt x="6135606" y="539121"/>
                  <a:pt x="6135985" y="546552"/>
                </a:cubicBezTo>
                <a:cubicBezTo>
                  <a:pt x="6136367" y="554933"/>
                  <a:pt x="6137129" y="563125"/>
                  <a:pt x="6137320" y="571508"/>
                </a:cubicBezTo>
                <a:cubicBezTo>
                  <a:pt x="6137702" y="597037"/>
                  <a:pt x="6137129" y="622564"/>
                  <a:pt x="6138464" y="648092"/>
                </a:cubicBezTo>
                <a:cubicBezTo>
                  <a:pt x="6139225" y="663713"/>
                  <a:pt x="6147035" y="680096"/>
                  <a:pt x="6144177" y="694576"/>
                </a:cubicBezTo>
                <a:cubicBezTo>
                  <a:pt x="6138654" y="724104"/>
                  <a:pt x="6151036" y="753633"/>
                  <a:pt x="6140750" y="783158"/>
                </a:cubicBezTo>
                <a:cubicBezTo>
                  <a:pt x="6137702" y="792306"/>
                  <a:pt x="6145322" y="804877"/>
                  <a:pt x="6145702" y="815929"/>
                </a:cubicBezTo>
                <a:cubicBezTo>
                  <a:pt x="6146654" y="843552"/>
                  <a:pt x="6146464" y="871173"/>
                  <a:pt x="6146274" y="898797"/>
                </a:cubicBezTo>
                <a:cubicBezTo>
                  <a:pt x="6146084" y="923562"/>
                  <a:pt x="6148750" y="949281"/>
                  <a:pt x="6143416" y="973095"/>
                </a:cubicBezTo>
                <a:cubicBezTo>
                  <a:pt x="6137702" y="998052"/>
                  <a:pt x="6138464" y="1020529"/>
                  <a:pt x="6144940" y="1044725"/>
                </a:cubicBezTo>
                <a:cubicBezTo>
                  <a:pt x="6149322" y="1061298"/>
                  <a:pt x="6149894" y="1078826"/>
                  <a:pt x="6151226" y="1095972"/>
                </a:cubicBezTo>
                <a:cubicBezTo>
                  <a:pt x="6152750" y="1114449"/>
                  <a:pt x="6148750" y="1134834"/>
                  <a:pt x="6155037" y="1151600"/>
                </a:cubicBezTo>
                <a:cubicBezTo>
                  <a:pt x="6173706" y="1201512"/>
                  <a:pt x="6177706" y="1252757"/>
                  <a:pt x="6177706" y="1304955"/>
                </a:cubicBezTo>
                <a:cubicBezTo>
                  <a:pt x="6177706" y="1314483"/>
                  <a:pt x="6175041" y="1324198"/>
                  <a:pt x="6172183" y="1333341"/>
                </a:cubicBezTo>
                <a:cubicBezTo>
                  <a:pt x="6155037" y="1386684"/>
                  <a:pt x="6156560" y="1440216"/>
                  <a:pt x="6167039" y="1494509"/>
                </a:cubicBezTo>
                <a:cubicBezTo>
                  <a:pt x="6169325" y="1505751"/>
                  <a:pt x="6169706" y="1518324"/>
                  <a:pt x="6167421" y="1529563"/>
                </a:cubicBezTo>
                <a:cubicBezTo>
                  <a:pt x="6160752" y="1561189"/>
                  <a:pt x="6149702" y="1591859"/>
                  <a:pt x="6144940" y="1623675"/>
                </a:cubicBezTo>
                <a:cubicBezTo>
                  <a:pt x="6137129" y="1676253"/>
                  <a:pt x="6163417" y="1721785"/>
                  <a:pt x="6180565" y="1768838"/>
                </a:cubicBezTo>
                <a:cubicBezTo>
                  <a:pt x="6196758" y="1813610"/>
                  <a:pt x="6233335" y="1851709"/>
                  <a:pt x="6225142" y="1904673"/>
                </a:cubicBezTo>
                <a:cubicBezTo>
                  <a:pt x="6224381" y="1910004"/>
                  <a:pt x="6229524" y="1915912"/>
                  <a:pt x="6230858" y="1921817"/>
                </a:cubicBezTo>
                <a:cubicBezTo>
                  <a:pt x="6234479" y="1938009"/>
                  <a:pt x="6238857" y="1954202"/>
                  <a:pt x="6240574" y="1970586"/>
                </a:cubicBezTo>
                <a:cubicBezTo>
                  <a:pt x="6242861" y="1990589"/>
                  <a:pt x="6242100" y="2010974"/>
                  <a:pt x="6244004" y="2030977"/>
                </a:cubicBezTo>
                <a:cubicBezTo>
                  <a:pt x="6245147" y="2043835"/>
                  <a:pt x="6247242" y="2056600"/>
                  <a:pt x="6249052" y="2069340"/>
                </a:cubicBezTo>
                <a:lnTo>
                  <a:pt x="6249303" y="2072225"/>
                </a:lnTo>
                <a:lnTo>
                  <a:pt x="6249303" y="2131532"/>
                </a:lnTo>
                <a:lnTo>
                  <a:pt x="6248432" y="2138304"/>
                </a:lnTo>
                <a:cubicBezTo>
                  <a:pt x="6246241" y="2148519"/>
                  <a:pt x="6243623" y="2158712"/>
                  <a:pt x="6241908" y="2168903"/>
                </a:cubicBezTo>
                <a:cubicBezTo>
                  <a:pt x="6237145" y="2197670"/>
                  <a:pt x="6238479" y="2229296"/>
                  <a:pt x="6226286" y="2254633"/>
                </a:cubicBezTo>
                <a:cubicBezTo>
                  <a:pt x="6213332" y="2281683"/>
                  <a:pt x="6207426" y="2307402"/>
                  <a:pt x="6211426" y="2335405"/>
                </a:cubicBezTo>
                <a:cubicBezTo>
                  <a:pt x="6212760" y="2344741"/>
                  <a:pt x="6220762" y="2356744"/>
                  <a:pt x="6228952" y="2360933"/>
                </a:cubicBezTo>
                <a:cubicBezTo>
                  <a:pt x="6247241" y="2370270"/>
                  <a:pt x="6250481" y="2383032"/>
                  <a:pt x="6244193" y="2400369"/>
                </a:cubicBezTo>
                <a:cubicBezTo>
                  <a:pt x="6238857" y="2415420"/>
                  <a:pt x="6236192" y="2433897"/>
                  <a:pt x="6225904" y="2444184"/>
                </a:cubicBezTo>
                <a:cubicBezTo>
                  <a:pt x="6196758" y="2473333"/>
                  <a:pt x="6195806" y="2510483"/>
                  <a:pt x="6187996" y="2546678"/>
                </a:cubicBezTo>
                <a:cubicBezTo>
                  <a:pt x="6183231" y="2568774"/>
                  <a:pt x="6183041" y="2589352"/>
                  <a:pt x="6186279" y="2611450"/>
                </a:cubicBezTo>
                <a:cubicBezTo>
                  <a:pt x="6193518" y="2659455"/>
                  <a:pt x="6183231" y="2706131"/>
                  <a:pt x="6170087" y="2752235"/>
                </a:cubicBezTo>
                <a:cubicBezTo>
                  <a:pt x="6161325" y="2782716"/>
                  <a:pt x="6155990" y="2813958"/>
                  <a:pt x="6147035" y="2844248"/>
                </a:cubicBezTo>
                <a:cubicBezTo>
                  <a:pt x="6140177" y="2866918"/>
                  <a:pt x="6131985" y="2889587"/>
                  <a:pt x="6120937" y="2910353"/>
                </a:cubicBezTo>
                <a:cubicBezTo>
                  <a:pt x="6104743" y="2940455"/>
                  <a:pt x="6080358" y="2966742"/>
                  <a:pt x="6086835" y="3005035"/>
                </a:cubicBezTo>
                <a:cubicBezTo>
                  <a:pt x="6092550" y="3038756"/>
                  <a:pt x="6080550" y="3069235"/>
                  <a:pt x="6069119" y="3100099"/>
                </a:cubicBezTo>
                <a:cubicBezTo>
                  <a:pt x="6060737" y="3122770"/>
                  <a:pt x="6052162" y="3145436"/>
                  <a:pt x="6046828" y="3168870"/>
                </a:cubicBezTo>
                <a:cubicBezTo>
                  <a:pt x="6040542" y="3196686"/>
                  <a:pt x="6043210" y="3228119"/>
                  <a:pt x="6031589" y="3252885"/>
                </a:cubicBezTo>
                <a:cubicBezTo>
                  <a:pt x="6019396" y="3278795"/>
                  <a:pt x="6027588" y="3300319"/>
                  <a:pt x="6031017" y="3323372"/>
                </a:cubicBezTo>
                <a:cubicBezTo>
                  <a:pt x="6036353" y="3360139"/>
                  <a:pt x="6046258" y="3396719"/>
                  <a:pt x="6033685" y="3433866"/>
                </a:cubicBezTo>
                <a:cubicBezTo>
                  <a:pt x="6018444" y="3479015"/>
                  <a:pt x="6002060" y="3523785"/>
                  <a:pt x="5987583" y="3569124"/>
                </a:cubicBezTo>
                <a:cubicBezTo>
                  <a:pt x="5982056" y="3586653"/>
                  <a:pt x="5979770" y="3605509"/>
                  <a:pt x="5977295" y="3623799"/>
                </a:cubicBezTo>
                <a:cubicBezTo>
                  <a:pt x="5975197" y="3641134"/>
                  <a:pt x="5980533" y="3661899"/>
                  <a:pt x="5972533" y="3675238"/>
                </a:cubicBezTo>
                <a:cubicBezTo>
                  <a:pt x="5951958" y="3709529"/>
                  <a:pt x="5941860" y="3744770"/>
                  <a:pt x="5941860" y="3784397"/>
                </a:cubicBezTo>
                <a:cubicBezTo>
                  <a:pt x="5941860" y="3799258"/>
                  <a:pt x="5933287" y="3813737"/>
                  <a:pt x="5931762" y="3828785"/>
                </a:cubicBezTo>
                <a:cubicBezTo>
                  <a:pt x="5929858" y="3849362"/>
                  <a:pt x="5924714" y="3872985"/>
                  <a:pt x="5931955" y="3890891"/>
                </a:cubicBezTo>
                <a:cubicBezTo>
                  <a:pt x="5949100" y="3932993"/>
                  <a:pt x="5934810" y="3967091"/>
                  <a:pt x="5917857" y="4003861"/>
                </a:cubicBezTo>
                <a:cubicBezTo>
                  <a:pt x="5901092" y="4040058"/>
                  <a:pt x="5887757" y="4078159"/>
                  <a:pt x="5876707" y="4116641"/>
                </a:cubicBezTo>
                <a:cubicBezTo>
                  <a:pt x="5872706" y="4131119"/>
                  <a:pt x="5879375" y="4148453"/>
                  <a:pt x="5880708" y="4164458"/>
                </a:cubicBezTo>
                <a:cubicBezTo>
                  <a:pt x="5881089" y="4170174"/>
                  <a:pt x="5881661" y="4176461"/>
                  <a:pt x="5879756" y="4181603"/>
                </a:cubicBezTo>
                <a:cubicBezTo>
                  <a:pt x="5861466" y="4231324"/>
                  <a:pt x="5847560" y="4281810"/>
                  <a:pt x="5857085" y="4335722"/>
                </a:cubicBezTo>
                <a:cubicBezTo>
                  <a:pt x="5858038" y="4340674"/>
                  <a:pt x="5855942" y="4346201"/>
                  <a:pt x="5854608" y="4351154"/>
                </a:cubicBezTo>
                <a:cubicBezTo>
                  <a:pt x="5847751" y="4375349"/>
                  <a:pt x="5836892" y="4398972"/>
                  <a:pt x="5834415" y="4423545"/>
                </a:cubicBezTo>
                <a:cubicBezTo>
                  <a:pt x="5828319" y="4484127"/>
                  <a:pt x="5825841" y="4545086"/>
                  <a:pt x="5821841" y="4606053"/>
                </a:cubicBezTo>
                <a:cubicBezTo>
                  <a:pt x="5821653" y="4609863"/>
                  <a:pt x="5821653" y="4613864"/>
                  <a:pt x="5820317" y="4617291"/>
                </a:cubicBezTo>
                <a:cubicBezTo>
                  <a:pt x="5812125" y="4639772"/>
                  <a:pt x="5814794" y="4659393"/>
                  <a:pt x="5830414" y="4678445"/>
                </a:cubicBezTo>
                <a:cubicBezTo>
                  <a:pt x="5837273" y="4686828"/>
                  <a:pt x="5840892" y="4698258"/>
                  <a:pt x="5844703" y="4708734"/>
                </a:cubicBezTo>
                <a:cubicBezTo>
                  <a:pt x="5850418" y="4724167"/>
                  <a:pt x="5855942" y="4739978"/>
                  <a:pt x="5859562" y="4755980"/>
                </a:cubicBezTo>
                <a:cubicBezTo>
                  <a:pt x="5862991" y="4771793"/>
                  <a:pt x="5867753" y="4788747"/>
                  <a:pt x="5865088" y="4803988"/>
                </a:cubicBezTo>
                <a:cubicBezTo>
                  <a:pt x="5860326" y="4831420"/>
                  <a:pt x="5849657" y="4857522"/>
                  <a:pt x="5842606" y="4884572"/>
                </a:cubicBezTo>
                <a:cubicBezTo>
                  <a:pt x="5840129" y="4893907"/>
                  <a:pt x="5840512" y="4904195"/>
                  <a:pt x="5840321" y="4913909"/>
                </a:cubicBezTo>
                <a:cubicBezTo>
                  <a:pt x="5839750" y="4936201"/>
                  <a:pt x="5845274" y="4959061"/>
                  <a:pt x="5829462" y="4979253"/>
                </a:cubicBezTo>
                <a:cubicBezTo>
                  <a:pt x="5814602" y="4997922"/>
                  <a:pt x="5818983" y="5016785"/>
                  <a:pt x="5830223" y="5036405"/>
                </a:cubicBezTo>
                <a:cubicBezTo>
                  <a:pt x="5838225" y="5050504"/>
                  <a:pt x="5844513" y="5066505"/>
                  <a:pt x="5847560" y="5082317"/>
                </a:cubicBezTo>
                <a:cubicBezTo>
                  <a:pt x="5851752" y="5104036"/>
                  <a:pt x="5853466" y="5125562"/>
                  <a:pt x="5850988" y="5148995"/>
                </a:cubicBezTo>
                <a:cubicBezTo>
                  <a:pt x="5849275" y="5165570"/>
                  <a:pt x="5848512" y="5179097"/>
                  <a:pt x="5838416" y="5192051"/>
                </a:cubicBezTo>
                <a:cubicBezTo>
                  <a:pt x="5836892" y="5194145"/>
                  <a:pt x="5836510" y="5197955"/>
                  <a:pt x="5836703" y="5200813"/>
                </a:cubicBezTo>
                <a:cubicBezTo>
                  <a:pt x="5839941" y="5238343"/>
                  <a:pt x="5838225" y="5275491"/>
                  <a:pt x="5835937" y="5313403"/>
                </a:cubicBezTo>
                <a:cubicBezTo>
                  <a:pt x="5832892" y="5361598"/>
                  <a:pt x="5841844" y="5412276"/>
                  <a:pt x="5873849" y="5453995"/>
                </a:cubicBezTo>
                <a:cubicBezTo>
                  <a:pt x="5878613" y="5460092"/>
                  <a:pt x="5880708" y="5469236"/>
                  <a:pt x="5881852" y="5477239"/>
                </a:cubicBezTo>
                <a:cubicBezTo>
                  <a:pt x="5886804" y="5514957"/>
                  <a:pt x="5890233" y="5552869"/>
                  <a:pt x="5895758" y="5590590"/>
                </a:cubicBezTo>
                <a:cubicBezTo>
                  <a:pt x="5898806" y="5611164"/>
                  <a:pt x="5901474" y="5632691"/>
                  <a:pt x="5909856" y="5651360"/>
                </a:cubicBezTo>
                <a:cubicBezTo>
                  <a:pt x="5918047" y="5669647"/>
                  <a:pt x="5927762" y="5684320"/>
                  <a:pt x="5910618" y="5695178"/>
                </a:cubicBezTo>
                <a:cubicBezTo>
                  <a:pt x="5919762" y="5714607"/>
                  <a:pt x="5927383" y="5731564"/>
                  <a:pt x="5935573" y="5748136"/>
                </a:cubicBezTo>
                <a:cubicBezTo>
                  <a:pt x="5938620" y="5754234"/>
                  <a:pt x="5943575" y="5759378"/>
                  <a:pt x="5946433" y="5765474"/>
                </a:cubicBezTo>
                <a:cubicBezTo>
                  <a:pt x="5949481" y="5771953"/>
                  <a:pt x="5951385" y="5779191"/>
                  <a:pt x="5952911" y="5786239"/>
                </a:cubicBezTo>
                <a:cubicBezTo>
                  <a:pt x="5959768" y="5817674"/>
                  <a:pt x="5966054" y="5849107"/>
                  <a:pt x="5973485" y="5880348"/>
                </a:cubicBezTo>
                <a:cubicBezTo>
                  <a:pt x="5975008" y="5886447"/>
                  <a:pt x="5981104" y="5891590"/>
                  <a:pt x="5985103" y="5897114"/>
                </a:cubicBezTo>
                <a:cubicBezTo>
                  <a:pt x="5987772" y="5900735"/>
                  <a:pt x="5991773" y="5904353"/>
                  <a:pt x="5992345" y="5908355"/>
                </a:cubicBezTo>
                <a:cubicBezTo>
                  <a:pt x="5996917" y="5938836"/>
                  <a:pt x="6002252" y="5969124"/>
                  <a:pt x="6004537" y="5999796"/>
                </a:cubicBezTo>
                <a:cubicBezTo>
                  <a:pt x="6006440" y="6025515"/>
                  <a:pt x="6005871" y="6050282"/>
                  <a:pt x="6039018" y="6056948"/>
                </a:cubicBezTo>
                <a:cubicBezTo>
                  <a:pt x="6044734" y="6058092"/>
                  <a:pt x="6050831" y="6066284"/>
                  <a:pt x="6053687" y="6072569"/>
                </a:cubicBezTo>
                <a:cubicBezTo>
                  <a:pt x="6061879" y="6090477"/>
                  <a:pt x="6067404" y="6109530"/>
                  <a:pt x="6075785" y="6127247"/>
                </a:cubicBezTo>
                <a:cubicBezTo>
                  <a:pt x="6103790" y="6185351"/>
                  <a:pt x="6121508" y="6246121"/>
                  <a:pt x="6118269" y="6311084"/>
                </a:cubicBezTo>
                <a:cubicBezTo>
                  <a:pt x="6117317" y="6331277"/>
                  <a:pt x="6107028" y="6350899"/>
                  <a:pt x="6103217" y="6363664"/>
                </a:cubicBezTo>
                <a:cubicBezTo>
                  <a:pt x="6118269" y="6400429"/>
                  <a:pt x="6132747" y="6431292"/>
                  <a:pt x="6143606" y="6463490"/>
                </a:cubicBezTo>
                <a:cubicBezTo>
                  <a:pt x="6153322" y="6491874"/>
                  <a:pt x="6159418" y="6521593"/>
                  <a:pt x="6166466" y="6550742"/>
                </a:cubicBezTo>
                <a:cubicBezTo>
                  <a:pt x="6169135" y="6561411"/>
                  <a:pt x="6170658" y="6572269"/>
                  <a:pt x="6171993" y="6583128"/>
                </a:cubicBezTo>
                <a:cubicBezTo>
                  <a:pt x="6176183" y="6617036"/>
                  <a:pt x="6166086" y="6652472"/>
                  <a:pt x="6182089" y="6685617"/>
                </a:cubicBezTo>
                <a:cubicBezTo>
                  <a:pt x="6190471" y="6702955"/>
                  <a:pt x="6200567" y="6720103"/>
                  <a:pt x="6204949" y="6738388"/>
                </a:cubicBezTo>
                <a:cubicBezTo>
                  <a:pt x="6209712" y="6758011"/>
                  <a:pt x="6217142" y="6777207"/>
                  <a:pt x="6222453" y="6796804"/>
                </a:cubicBezTo>
                <a:lnTo>
                  <a:pt x="6227224" y="6857457"/>
                </a:lnTo>
                <a:lnTo>
                  <a:pt x="6099985" y="6857457"/>
                </a:lnTo>
                <a:lnTo>
                  <a:pt x="6099985" y="6857998"/>
                </a:lnTo>
                <a:lnTo>
                  <a:pt x="0" y="6857998"/>
                </a:lnTo>
                <a:close/>
              </a:path>
            </a:pathLst>
          </a:custGeom>
          <a:effectLst>
            <a:outerShdw blurRad="381000" dist="152400" algn="tl" rotWithShape="0">
              <a:prstClr val="black">
                <a:alpha val="10000"/>
              </a:prstClr>
            </a:outerShdw>
          </a:effectLst>
        </p:spPr>
      </p:pic>
      <p:sp>
        <p:nvSpPr>
          <p:cNvPr id="13" name="Freeform: Shape 12">
            <a:extLst>
              <a:ext uri="{FF2B5EF4-FFF2-40B4-BE49-F238E27FC236}">
                <a16:creationId xmlns:a16="http://schemas.microsoft.com/office/drawing/2014/main" id="{B01367A3-F670-4BD9-9972-F7E97FC227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404000"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38C3DB02-606C-40EC-8381-7A29A1ADFA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40399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544529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2DC5DE-C8B6-166C-00DD-3BE17527D3F5}"/>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Notice</a:t>
            </a:r>
          </a:p>
        </p:txBody>
      </p:sp>
      <p:pic>
        <p:nvPicPr>
          <p:cNvPr id="5" name="Content Placeholder 4" descr="A white background with black text&#10;&#10;Description automatically generated">
            <a:extLst>
              <a:ext uri="{FF2B5EF4-FFF2-40B4-BE49-F238E27FC236}">
                <a16:creationId xmlns:a16="http://schemas.microsoft.com/office/drawing/2014/main" id="{19655E41-A680-E10B-3D92-D76E9877B2D6}"/>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43467" y="1854889"/>
            <a:ext cx="10905066" cy="4034874"/>
          </a:xfrm>
          <a:prstGeom prst="rect">
            <a:avLst/>
          </a:prstGeom>
        </p:spPr>
      </p:pic>
    </p:spTree>
    <p:extLst>
      <p:ext uri="{BB962C8B-B14F-4D97-AF65-F5344CB8AC3E}">
        <p14:creationId xmlns:p14="http://schemas.microsoft.com/office/powerpoint/2010/main" val="3927516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F2B95407-87D3-1DAA-81E0-B1339EED2643}"/>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dirty="0">
                <a:solidFill>
                  <a:srgbClr val="FFFFFF"/>
                </a:solidFill>
              </a:rPr>
              <a:t>More </a:t>
            </a:r>
            <a:r>
              <a:rPr lang="en-US" sz="4000" dirty="0" err="1">
                <a:solidFill>
                  <a:srgbClr val="FFFFFF"/>
                </a:solidFill>
              </a:rPr>
              <a:t>Braess</a:t>
            </a:r>
            <a:r>
              <a:rPr lang="en-US" sz="4000" dirty="0">
                <a:solidFill>
                  <a:srgbClr val="FFFFFF"/>
                </a:solidFill>
              </a:rPr>
              <a:t> Paradox</a:t>
            </a:r>
            <a:br>
              <a:rPr lang="en-US" sz="4000" dirty="0">
                <a:solidFill>
                  <a:srgbClr val="FFFFFF"/>
                </a:solidFill>
              </a:rPr>
            </a:br>
            <a:endParaRPr lang="en-US" sz="4000" kern="1200" dirty="0">
              <a:solidFill>
                <a:srgbClr val="FFFFFF"/>
              </a:solidFill>
              <a:latin typeface="+mj-lt"/>
              <a:ea typeface="+mj-ea"/>
              <a:cs typeface="+mj-cs"/>
            </a:endParaRPr>
          </a:p>
        </p:txBody>
      </p:sp>
      <p:pic>
        <p:nvPicPr>
          <p:cNvPr id="5" name="Content Placeholder 4" descr="A screenshot of a website&#10;&#10;AI-generated content may be incorrect.">
            <a:extLst>
              <a:ext uri="{FF2B5EF4-FFF2-40B4-BE49-F238E27FC236}">
                <a16:creationId xmlns:a16="http://schemas.microsoft.com/office/drawing/2014/main" id="{53B3AD1B-7504-59DF-7800-26AA38B0E16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53510" y="467208"/>
            <a:ext cx="5923584" cy="5923584"/>
          </a:xfrm>
          <a:prstGeom prst="rect">
            <a:avLst/>
          </a:prstGeom>
        </p:spPr>
      </p:pic>
    </p:spTree>
    <p:extLst>
      <p:ext uri="{BB962C8B-B14F-4D97-AF65-F5344CB8AC3E}">
        <p14:creationId xmlns:p14="http://schemas.microsoft.com/office/powerpoint/2010/main" val="4218968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2D764584-45BF-9DF3-F9D7-C8480C0699A9}"/>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OPEC+ has promised 2 million barrel per day.</a:t>
            </a:r>
          </a:p>
        </p:txBody>
      </p:sp>
      <p:pic>
        <p:nvPicPr>
          <p:cNvPr id="5" name="Content Placeholder 4" descr="A screenshot of a website&#10;&#10;AI-generated content may be incorrect.">
            <a:extLst>
              <a:ext uri="{FF2B5EF4-FFF2-40B4-BE49-F238E27FC236}">
                <a16:creationId xmlns:a16="http://schemas.microsoft.com/office/drawing/2014/main" id="{0D3A67B7-8B43-E5A0-1839-BE3E94C1EC6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12746" y="467208"/>
            <a:ext cx="5805112" cy="5923584"/>
          </a:xfrm>
          <a:prstGeom prst="rect">
            <a:avLst/>
          </a:prstGeom>
        </p:spPr>
      </p:pic>
    </p:spTree>
    <p:extLst>
      <p:ext uri="{BB962C8B-B14F-4D97-AF65-F5344CB8AC3E}">
        <p14:creationId xmlns:p14="http://schemas.microsoft.com/office/powerpoint/2010/main" val="3596152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D56524AF-4457-AC6B-2A3D-2B53A4AB9C4A}"/>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By Q3 Shale production will drop by 10%</a:t>
            </a:r>
            <a:br>
              <a:rPr lang="en-US" sz="4000" kern="1200">
                <a:solidFill>
                  <a:srgbClr val="FFFFFF"/>
                </a:solidFill>
                <a:latin typeface="+mj-lt"/>
                <a:ea typeface="+mj-ea"/>
                <a:cs typeface="+mj-cs"/>
              </a:rPr>
            </a:br>
            <a:endParaRPr lang="en-US" sz="4000" kern="1200">
              <a:solidFill>
                <a:srgbClr val="FFFFFF"/>
              </a:solidFill>
              <a:latin typeface="+mj-lt"/>
              <a:ea typeface="+mj-ea"/>
              <a:cs typeface="+mj-cs"/>
            </a:endParaRPr>
          </a:p>
        </p:txBody>
      </p:sp>
      <p:pic>
        <p:nvPicPr>
          <p:cNvPr id="5" name="Content Placeholder 4" descr="A screenshot of a website&#10;&#10;AI-generated content may be incorrect.">
            <a:extLst>
              <a:ext uri="{FF2B5EF4-FFF2-40B4-BE49-F238E27FC236}">
                <a16:creationId xmlns:a16="http://schemas.microsoft.com/office/drawing/2014/main" id="{7AD23DC5-9A1A-AB99-A6BE-073FC4F8201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759164" y="467208"/>
            <a:ext cx="6712276" cy="5923584"/>
          </a:xfrm>
          <a:prstGeom prst="rect">
            <a:avLst/>
          </a:prstGeom>
        </p:spPr>
      </p:pic>
    </p:spTree>
    <p:extLst>
      <p:ext uri="{BB962C8B-B14F-4D97-AF65-F5344CB8AC3E}">
        <p14:creationId xmlns:p14="http://schemas.microsoft.com/office/powerpoint/2010/main" val="3711972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88B12E5D-82C4-E57F-EBB8-9670F9CE9548}"/>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The OPEC+ break will be consumed by Q4</a:t>
            </a:r>
          </a:p>
        </p:txBody>
      </p:sp>
      <p:pic>
        <p:nvPicPr>
          <p:cNvPr id="5" name="Content Placeholder 4" descr="A screenshot of a social media post&#10;&#10;AI-generated content may be incorrect.">
            <a:extLst>
              <a:ext uri="{FF2B5EF4-FFF2-40B4-BE49-F238E27FC236}">
                <a16:creationId xmlns:a16="http://schemas.microsoft.com/office/drawing/2014/main" id="{3CA825DF-1934-5942-D3D9-5BB82DB108B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02428" y="1685788"/>
            <a:ext cx="7225748" cy="3486423"/>
          </a:xfrm>
          <a:prstGeom prst="rect">
            <a:avLst/>
          </a:prstGeom>
        </p:spPr>
      </p:pic>
    </p:spTree>
    <p:extLst>
      <p:ext uri="{BB962C8B-B14F-4D97-AF65-F5344CB8AC3E}">
        <p14:creationId xmlns:p14="http://schemas.microsoft.com/office/powerpoint/2010/main" val="1125635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FA5D67A8-9381-BE5E-A389-DCBB479E7EEA}"/>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Lack of Qualified Investors</a:t>
            </a:r>
          </a:p>
        </p:txBody>
      </p:sp>
      <p:pic>
        <p:nvPicPr>
          <p:cNvPr id="5" name="Content Placeholder 4" descr="A banner with text and a fire&#10;&#10;AI-generated content may be incorrect.">
            <a:extLst>
              <a:ext uri="{FF2B5EF4-FFF2-40B4-BE49-F238E27FC236}">
                <a16:creationId xmlns:a16="http://schemas.microsoft.com/office/drawing/2014/main" id="{AE418CF4-DF1A-8056-E17B-081C21587A8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02428" y="1396758"/>
            <a:ext cx="7225748" cy="4064483"/>
          </a:xfrm>
          <a:prstGeom prst="rect">
            <a:avLst/>
          </a:prstGeom>
        </p:spPr>
      </p:pic>
    </p:spTree>
    <p:extLst>
      <p:ext uri="{BB962C8B-B14F-4D97-AF65-F5344CB8AC3E}">
        <p14:creationId xmlns:p14="http://schemas.microsoft.com/office/powerpoint/2010/main" val="2696539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223B34FB-365A-C3EE-69C7-07F96E4828B0}"/>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Refinery shutdowns</a:t>
            </a:r>
          </a:p>
        </p:txBody>
      </p:sp>
      <p:pic>
        <p:nvPicPr>
          <p:cNvPr id="5" name="Content Placeholder 4" descr="A screenshot of a website&#10;&#10;AI-generated content may be incorrect.">
            <a:extLst>
              <a:ext uri="{FF2B5EF4-FFF2-40B4-BE49-F238E27FC236}">
                <a16:creationId xmlns:a16="http://schemas.microsoft.com/office/drawing/2014/main" id="{B101CDFE-1E0E-1D66-9A03-1FC5D2C4CCE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523734" y="467208"/>
            <a:ext cx="5183136" cy="5923584"/>
          </a:xfrm>
          <a:prstGeom prst="rect">
            <a:avLst/>
          </a:prstGeom>
        </p:spPr>
      </p:pic>
    </p:spTree>
    <p:extLst>
      <p:ext uri="{BB962C8B-B14F-4D97-AF65-F5344CB8AC3E}">
        <p14:creationId xmlns:p14="http://schemas.microsoft.com/office/powerpoint/2010/main" val="1662419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screenshot of a website&#10;&#10;AI-generated content may be incorrect.">
            <a:extLst>
              <a:ext uri="{FF2B5EF4-FFF2-40B4-BE49-F238E27FC236}">
                <a16:creationId xmlns:a16="http://schemas.microsoft.com/office/drawing/2014/main" id="{36F19C5A-B436-8DC8-290D-6387BF58D85B}"/>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r="-1" b="30905"/>
          <a:stretch>
            <a:fillRect/>
          </a:stretch>
        </p:blipFill>
        <p:spPr>
          <a:xfrm>
            <a:off x="4038599" y="10"/>
            <a:ext cx="8160026" cy="6875809"/>
          </a:xfrm>
          <a:prstGeom prst="rect">
            <a:avLst/>
          </a:prstGeom>
        </p:spPr>
      </p:pic>
      <p:sp>
        <p:nvSpPr>
          <p:cNvPr id="29" name="Freeform: Shape 28">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C318AFDD-78AA-7B62-D90B-6E98DD87F6C6}"/>
              </a:ext>
            </a:extLst>
          </p:cNvPr>
          <p:cNvSpPr>
            <a:spLocks noGrp="1"/>
          </p:cNvSpPr>
          <p:nvPr>
            <p:ph type="title"/>
          </p:nvPr>
        </p:nvSpPr>
        <p:spPr>
          <a:xfrm>
            <a:off x="534473" y="2950387"/>
            <a:ext cx="3052293" cy="3531403"/>
          </a:xfrm>
        </p:spPr>
        <p:txBody>
          <a:bodyPr vert="horz" lIns="91440" tIns="45720" rIns="91440" bIns="45720" rtlCol="0" anchor="t">
            <a:normAutofit/>
          </a:bodyPr>
          <a:lstStyle/>
          <a:p>
            <a:pPr algn="r"/>
            <a:r>
              <a:rPr lang="en-US" sz="4000">
                <a:solidFill>
                  <a:srgbClr val="FFFFFF"/>
                </a:solidFill>
              </a:rPr>
              <a:t>Narrative change</a:t>
            </a:r>
          </a:p>
        </p:txBody>
      </p:sp>
    </p:spTree>
    <p:extLst>
      <p:ext uri="{BB962C8B-B14F-4D97-AF65-F5344CB8AC3E}">
        <p14:creationId xmlns:p14="http://schemas.microsoft.com/office/powerpoint/2010/main" val="14488946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3240</TotalTime>
  <Words>282</Words>
  <Application>Microsoft Office PowerPoint</Application>
  <PresentationFormat>Widescreen</PresentationFormat>
  <Paragraphs>31</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https://electrumpower.tech</vt:lpstr>
      <vt:lpstr>Notice</vt:lpstr>
      <vt:lpstr>More Braess Paradox </vt:lpstr>
      <vt:lpstr>OPEC+ has promised 2 million barrel per day.</vt:lpstr>
      <vt:lpstr>By Q3 Shale production will drop by 10% </vt:lpstr>
      <vt:lpstr>The OPEC+ break will be consumed by Q4</vt:lpstr>
      <vt:lpstr>Lack of Qualified Investors</vt:lpstr>
      <vt:lpstr>Refinery shutdowns</vt:lpstr>
      <vt:lpstr>Narrative change</vt:lpstr>
      <vt:lpstr>Oil depletion rates will accelerate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Begining</dc:title>
  <dc:creator>Dan Gowin</dc:creator>
  <cp:lastModifiedBy>Dan Gowin</cp:lastModifiedBy>
  <cp:revision>256</cp:revision>
  <dcterms:created xsi:type="dcterms:W3CDTF">2021-09-27T15:15:58Z</dcterms:created>
  <dcterms:modified xsi:type="dcterms:W3CDTF">2025-06-02T13:02:56Z</dcterms:modified>
</cp:coreProperties>
</file>