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8" r:id="rId2"/>
    <p:sldId id="259" r:id="rId3"/>
    <p:sldId id="288" r:id="rId4"/>
    <p:sldId id="333" r:id="rId5"/>
    <p:sldId id="334" r:id="rId6"/>
    <p:sldId id="335" r:id="rId7"/>
    <p:sldId id="289" r:id="rId8"/>
    <p:sldId id="291" r:id="rId9"/>
    <p:sldId id="292" r:id="rId10"/>
    <p:sldId id="293" r:id="rId11"/>
    <p:sldId id="294" r:id="rId12"/>
    <p:sldId id="297" r:id="rId13"/>
    <p:sldId id="295" r:id="rId14"/>
    <p:sldId id="296" r:id="rId15"/>
    <p:sldId id="298" r:id="rId16"/>
    <p:sldId id="299" r:id="rId17"/>
    <p:sldId id="300" r:id="rId18"/>
    <p:sldId id="301" r:id="rId19"/>
    <p:sldId id="302" r:id="rId20"/>
    <p:sldId id="328" r:id="rId21"/>
    <p:sldId id="303" r:id="rId22"/>
    <p:sldId id="304" r:id="rId23"/>
    <p:sldId id="305" r:id="rId24"/>
    <p:sldId id="306" r:id="rId25"/>
    <p:sldId id="307" r:id="rId26"/>
    <p:sldId id="316" r:id="rId27"/>
    <p:sldId id="331" r:id="rId28"/>
    <p:sldId id="308" r:id="rId29"/>
    <p:sldId id="310" r:id="rId30"/>
    <p:sldId id="327" r:id="rId31"/>
    <p:sldId id="309" r:id="rId32"/>
    <p:sldId id="311" r:id="rId33"/>
    <p:sldId id="312" r:id="rId34"/>
    <p:sldId id="313" r:id="rId35"/>
    <p:sldId id="314" r:id="rId36"/>
    <p:sldId id="315" r:id="rId37"/>
    <p:sldId id="317" r:id="rId38"/>
    <p:sldId id="318" r:id="rId39"/>
    <p:sldId id="319" r:id="rId40"/>
    <p:sldId id="320" r:id="rId41"/>
    <p:sldId id="321" r:id="rId42"/>
    <p:sldId id="329" r:id="rId43"/>
    <p:sldId id="322" r:id="rId44"/>
    <p:sldId id="336" r:id="rId45"/>
    <p:sldId id="323" r:id="rId46"/>
    <p:sldId id="330" r:id="rId47"/>
    <p:sldId id="324" r:id="rId48"/>
    <p:sldId id="325" r:id="rId49"/>
    <p:sldId id="32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7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91" autoAdjust="0"/>
  </p:normalViewPr>
  <p:slideViewPr>
    <p:cSldViewPr snapToGrid="0">
      <p:cViewPr varScale="1">
        <p:scale>
          <a:sx n="43" d="100"/>
          <a:sy n="43" d="100"/>
        </p:scale>
        <p:origin x="1092" y="48"/>
      </p:cViewPr>
      <p:guideLst>
        <p:guide orient="horz" pos="2160"/>
        <p:guide pos="3840"/>
      </p:guideLst>
    </p:cSldViewPr>
  </p:slideViewPr>
  <p:notesTextViewPr>
    <p:cViewPr>
      <p:scale>
        <a:sx n="3" d="2"/>
        <a:sy n="3" d="2"/>
      </p:scale>
      <p:origin x="0" y="-358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CFBD5-9FAD-4BE2-B8F4-77075339F12B}" type="datetimeFigureOut">
              <a:rPr lang="en-US" smtClean="0"/>
              <a:pPr/>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1CEBB-22FE-4478-92BB-79F85209B6F2}" type="slidenum">
              <a:rPr lang="en-US" smtClean="0"/>
              <a:pPr/>
              <a:t>‹#›</a:t>
            </a:fld>
            <a:endParaRPr lang="en-US"/>
          </a:p>
        </p:txBody>
      </p:sp>
    </p:spTree>
    <p:extLst>
      <p:ext uri="{BB962C8B-B14F-4D97-AF65-F5344CB8AC3E}">
        <p14:creationId xmlns:p14="http://schemas.microsoft.com/office/powerpoint/2010/main" val="316507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Gowin</a:t>
            </a:r>
          </a:p>
          <a:p>
            <a:r>
              <a:rPr lang="en-US" dirty="0"/>
              <a:t>Copyright©, Electrum Power &amp; Technology, All Rights Reserved.</a:t>
            </a:r>
          </a:p>
        </p:txBody>
      </p:sp>
      <p:sp>
        <p:nvSpPr>
          <p:cNvPr id="4" name="Slide Number Placeholder 3"/>
          <p:cNvSpPr>
            <a:spLocks noGrp="1"/>
          </p:cNvSpPr>
          <p:nvPr>
            <p:ph type="sldNum" sz="quarter" idx="5"/>
          </p:nvPr>
        </p:nvSpPr>
        <p:spPr/>
        <p:txBody>
          <a:bodyPr/>
          <a:lstStyle/>
          <a:p>
            <a:fld id="{5651CEBB-22FE-4478-92BB-79F85209B6F2}" type="slidenum">
              <a:rPr lang="en-US" smtClean="0"/>
              <a:pPr/>
              <a:t>1</a:t>
            </a:fld>
            <a:endParaRPr lang="en-US"/>
          </a:p>
        </p:txBody>
      </p:sp>
    </p:spTree>
    <p:extLst>
      <p:ext uri="{BB962C8B-B14F-4D97-AF65-F5344CB8AC3E}">
        <p14:creationId xmlns:p14="http://schemas.microsoft.com/office/powerpoint/2010/main" val="380223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consumes on average 500 </a:t>
            </a:r>
            <a:r>
              <a:rPr lang="en-US" dirty="0" err="1"/>
              <a:t>Gwe</a:t>
            </a:r>
            <a:r>
              <a:rPr lang="en-US" dirty="0"/>
              <a:t> per hour. It oscillates between 400 </a:t>
            </a:r>
            <a:r>
              <a:rPr lang="en-US" dirty="0" err="1"/>
              <a:t>Gwe</a:t>
            </a:r>
            <a:r>
              <a:rPr lang="en-US" dirty="0"/>
              <a:t> to 540 </a:t>
            </a:r>
            <a:r>
              <a:rPr lang="en-US" dirty="0" err="1"/>
              <a:t>Gwe</a:t>
            </a:r>
            <a:r>
              <a:rPr lang="en-US" dirty="0"/>
              <a:t>. Remember the </a:t>
            </a:r>
            <a:r>
              <a:rPr lang="en-US" dirty="0" err="1"/>
              <a:t>Braess</a:t>
            </a:r>
            <a:r>
              <a:rPr lang="en-US" dirty="0"/>
              <a:t> Paradox? It will become very difficult to add more Generation or Load on the Power Grid.</a:t>
            </a:r>
          </a:p>
        </p:txBody>
      </p:sp>
      <p:sp>
        <p:nvSpPr>
          <p:cNvPr id="4" name="Slide Number Placeholder 3"/>
          <p:cNvSpPr>
            <a:spLocks noGrp="1"/>
          </p:cNvSpPr>
          <p:nvPr>
            <p:ph type="sldNum" sz="quarter" idx="5"/>
          </p:nvPr>
        </p:nvSpPr>
        <p:spPr/>
        <p:txBody>
          <a:bodyPr/>
          <a:lstStyle/>
          <a:p>
            <a:fld id="{5651CEBB-22FE-4478-92BB-79F85209B6F2}" type="slidenum">
              <a:rPr lang="en-US" smtClean="0"/>
              <a:pPr/>
              <a:t>10</a:t>
            </a:fld>
            <a:endParaRPr lang="en-US"/>
          </a:p>
        </p:txBody>
      </p:sp>
    </p:spTree>
    <p:extLst>
      <p:ext uri="{BB962C8B-B14F-4D97-AF65-F5344CB8AC3E}">
        <p14:creationId xmlns:p14="http://schemas.microsoft.com/office/powerpoint/2010/main" val="3818108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DOE, the U.S. could replace all of its generating assets with EGS Geothermal Power Plants. EGS is Enhanced Geothermal System. </a:t>
            </a:r>
            <a:r>
              <a:rPr lang="en-US" dirty="0" err="1"/>
              <a:t>Gwe</a:t>
            </a:r>
            <a:r>
              <a:rPr lang="en-US" dirty="0"/>
              <a:t> stands for </a:t>
            </a:r>
            <a:r>
              <a:rPr lang="en-US" dirty="0" err="1"/>
              <a:t>GigaWatt’s</a:t>
            </a:r>
            <a:r>
              <a:rPr lang="en-US" dirty="0"/>
              <a:t> of Electricity. Great fact to know.</a:t>
            </a:r>
          </a:p>
        </p:txBody>
      </p:sp>
      <p:sp>
        <p:nvSpPr>
          <p:cNvPr id="4" name="Slide Number Placeholder 3"/>
          <p:cNvSpPr>
            <a:spLocks noGrp="1"/>
          </p:cNvSpPr>
          <p:nvPr>
            <p:ph type="sldNum" sz="quarter" idx="5"/>
          </p:nvPr>
        </p:nvSpPr>
        <p:spPr/>
        <p:txBody>
          <a:bodyPr/>
          <a:lstStyle/>
          <a:p>
            <a:fld id="{5651CEBB-22FE-4478-92BB-79F85209B6F2}" type="slidenum">
              <a:rPr lang="en-US" smtClean="0"/>
              <a:pPr/>
              <a:t>11</a:t>
            </a:fld>
            <a:endParaRPr lang="en-US"/>
          </a:p>
        </p:txBody>
      </p:sp>
    </p:spTree>
    <p:extLst>
      <p:ext uri="{BB962C8B-B14F-4D97-AF65-F5344CB8AC3E}">
        <p14:creationId xmlns:p14="http://schemas.microsoft.com/office/powerpoint/2010/main" val="19644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1,000 Meters drilled into the Earth; the temperature increases 25.7C.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put another way, Every 2,000 feet you drill into the crust, the temperature increases by 30F.</a:t>
            </a:r>
          </a:p>
          <a:p>
            <a:endParaRPr lang="en-US" dirty="0"/>
          </a:p>
          <a:p>
            <a:r>
              <a:rPr lang="en-US" dirty="0"/>
              <a:t>The crust in the North America is 43 km Thick.</a:t>
            </a:r>
          </a:p>
          <a:p>
            <a:r>
              <a:rPr lang="en-US" dirty="0"/>
              <a:t>In the Pacific Ocean, off the coast of Hawaii, the crust is only 6 km thick.</a:t>
            </a:r>
          </a:p>
          <a:p>
            <a:r>
              <a:rPr lang="en-US" dirty="0"/>
              <a:t>Underneath that is a sea of molten rock. An infinite power source for all practical purposes.</a:t>
            </a:r>
          </a:p>
        </p:txBody>
      </p:sp>
      <p:sp>
        <p:nvSpPr>
          <p:cNvPr id="4" name="Slide Number Placeholder 3"/>
          <p:cNvSpPr>
            <a:spLocks noGrp="1"/>
          </p:cNvSpPr>
          <p:nvPr>
            <p:ph type="sldNum" sz="quarter" idx="5"/>
          </p:nvPr>
        </p:nvSpPr>
        <p:spPr/>
        <p:txBody>
          <a:bodyPr/>
          <a:lstStyle/>
          <a:p>
            <a:fld id="{5651CEBB-22FE-4478-92BB-79F85209B6F2}" type="slidenum">
              <a:rPr lang="en-US" smtClean="0"/>
              <a:pPr/>
              <a:t>12</a:t>
            </a:fld>
            <a:endParaRPr lang="en-US"/>
          </a:p>
        </p:txBody>
      </p:sp>
    </p:spTree>
    <p:extLst>
      <p:ext uri="{BB962C8B-B14F-4D97-AF65-F5344CB8AC3E}">
        <p14:creationId xmlns:p14="http://schemas.microsoft.com/office/powerpoint/2010/main" val="265317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1890 a resident of Boise’s Warm Spring District, drilled a well and hit hot water. He started using the hot water to warm his home, for which the idea spread. Today there are over 300 home heated from the same set of hot water wells drilled in 1892. In 2023 a request was filed with the U.S. DOE for a grant to replace the piping that was last replaced in 1973. The response from the DOE was the neighborhood is too wealthy to warrant a grant. Funny thing is driving around the neighborhood, you are likely to see a Peterbilt or Kenworth semi-truck in one of the driveways. These are working people. They received a 50-year loan from the Idaho Water Board for $3M. Total cost of heating a home in this neighborhood? About $36 per month. </a:t>
            </a:r>
          </a:p>
        </p:txBody>
      </p:sp>
      <p:sp>
        <p:nvSpPr>
          <p:cNvPr id="4" name="Slide Number Placeholder 3"/>
          <p:cNvSpPr>
            <a:spLocks noGrp="1"/>
          </p:cNvSpPr>
          <p:nvPr>
            <p:ph type="sldNum" sz="quarter" idx="5"/>
          </p:nvPr>
        </p:nvSpPr>
        <p:spPr/>
        <p:txBody>
          <a:bodyPr/>
          <a:lstStyle/>
          <a:p>
            <a:fld id="{5651CEBB-22FE-4478-92BB-79F85209B6F2}" type="slidenum">
              <a:rPr lang="en-US" smtClean="0"/>
              <a:pPr/>
              <a:t>13</a:t>
            </a:fld>
            <a:endParaRPr lang="en-US"/>
          </a:p>
        </p:txBody>
      </p:sp>
    </p:spTree>
    <p:extLst>
      <p:ext uri="{BB962C8B-B14F-4D97-AF65-F5344CB8AC3E}">
        <p14:creationId xmlns:p14="http://schemas.microsoft.com/office/powerpoint/2010/main" val="3485837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serious energy crisis in the 1970s, The Mayor of Boise took the Governor of the State of Idaho down to WARM Springs Pump House and pointed out the obvious. By 1983 several wells had been drilled and thus started the conversion of Boise into a Geothermal City. Today all of the buildings in downtown Boise, including the Capital Building, are heated with Geothermal. The Geothermal Public Utility has been converting the surrounding neighborhoods, to Geothermal, at the request of its residents. Average of $38 per month, per home for heating. It’s a local energy source, locally controlled, Inexpensive and safe.</a:t>
            </a:r>
          </a:p>
          <a:p>
            <a:endParaRPr lang="en-US" dirty="0"/>
          </a:p>
          <a:p>
            <a:r>
              <a:rPr lang="en-US" dirty="0"/>
              <a:t>By taking towns off the gas grid, more resources can be made available for domestic and LNG exports.</a:t>
            </a:r>
          </a:p>
          <a:p>
            <a:endParaRPr lang="en-US" dirty="0"/>
          </a:p>
          <a:p>
            <a:r>
              <a:rPr lang="en-US" dirty="0"/>
              <a:t>I know NYC has banned the use of Natural Gas in buildings. ……………………</a:t>
            </a:r>
          </a:p>
          <a:p>
            <a:endParaRPr lang="en-US" dirty="0"/>
          </a:p>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14</a:t>
            </a:fld>
            <a:endParaRPr lang="en-US"/>
          </a:p>
        </p:txBody>
      </p:sp>
    </p:spTree>
    <p:extLst>
      <p:ext uri="{BB962C8B-B14F-4D97-AF65-F5344CB8AC3E}">
        <p14:creationId xmlns:p14="http://schemas.microsoft.com/office/powerpoint/2010/main" val="3250343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Raft River Geothermal Binary Power Plant was brought online in 1980 by my dad Donald Gowin and his submarine friends. The water comes out of the ground at 320C</a:t>
            </a:r>
            <a:r>
              <a:rPr lang="en-US"/>
              <a:t>. The </a:t>
            </a:r>
            <a:r>
              <a:rPr lang="en-US" dirty="0"/>
              <a:t>Power Plant is over 100 miles from the nearest geothermal source.</a:t>
            </a:r>
          </a:p>
          <a:p>
            <a:endParaRPr lang="en-US" dirty="0"/>
          </a:p>
          <a:p>
            <a:r>
              <a:rPr lang="en-US" dirty="0"/>
              <a:t>This all came about from DOE grant sent to the Idaho Engineering Laboratory (INL), during the 1970s energy crisis.</a:t>
            </a:r>
          </a:p>
        </p:txBody>
      </p:sp>
      <p:sp>
        <p:nvSpPr>
          <p:cNvPr id="4" name="Slide Number Placeholder 3"/>
          <p:cNvSpPr>
            <a:spLocks noGrp="1"/>
          </p:cNvSpPr>
          <p:nvPr>
            <p:ph type="sldNum" sz="quarter" idx="5"/>
          </p:nvPr>
        </p:nvSpPr>
        <p:spPr/>
        <p:txBody>
          <a:bodyPr/>
          <a:lstStyle/>
          <a:p>
            <a:fld id="{5651CEBB-22FE-4478-92BB-79F85209B6F2}" type="slidenum">
              <a:rPr lang="en-US" smtClean="0"/>
              <a:pPr/>
              <a:t>15</a:t>
            </a:fld>
            <a:endParaRPr lang="en-US"/>
          </a:p>
        </p:txBody>
      </p:sp>
    </p:spTree>
    <p:extLst>
      <p:ext uri="{BB962C8B-B14F-4D97-AF65-F5344CB8AC3E}">
        <p14:creationId xmlns:p14="http://schemas.microsoft.com/office/powerpoint/2010/main" val="773401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 if this looks like it came out of a nuclear power play book, you would be right. This power plant design came out of the U.S. Navy’s Nuclear Fleet. The second loop, after the heat exchanger, is comprised of pentane, a liquid with low temperature characteristics. </a:t>
            </a:r>
          </a:p>
          <a:p>
            <a:endParaRPr lang="en-US" dirty="0"/>
          </a:p>
          <a:p>
            <a:r>
              <a:rPr lang="en-US" dirty="0"/>
              <a:t>The first Geothermal Power Plants allowed live steam, from the ground, to drive turbines directly. The minerals dissolved in the hydrothermal water deposited on the equipment until failure. Todays, Geothermal Binary power Plants have the same capacity factor as Nuclear Power Plants. Safe reliable Base Load.</a:t>
            </a:r>
          </a:p>
          <a:p>
            <a:endParaRPr lang="en-US" dirty="0"/>
          </a:p>
          <a:p>
            <a:r>
              <a:rPr lang="en-US" dirty="0"/>
              <a:t>A secondary Heat Exchanger can be added to provide Geothermal Heating for a town.</a:t>
            </a:r>
          </a:p>
        </p:txBody>
      </p:sp>
      <p:sp>
        <p:nvSpPr>
          <p:cNvPr id="4" name="Slide Number Placeholder 3"/>
          <p:cNvSpPr>
            <a:spLocks noGrp="1"/>
          </p:cNvSpPr>
          <p:nvPr>
            <p:ph type="sldNum" sz="quarter" idx="5"/>
          </p:nvPr>
        </p:nvSpPr>
        <p:spPr/>
        <p:txBody>
          <a:bodyPr/>
          <a:lstStyle/>
          <a:p>
            <a:fld id="{5651CEBB-22FE-4478-92BB-79F85209B6F2}" type="slidenum">
              <a:rPr lang="en-US" smtClean="0"/>
              <a:pPr/>
              <a:t>16</a:t>
            </a:fld>
            <a:endParaRPr lang="en-US"/>
          </a:p>
        </p:txBody>
      </p:sp>
    </p:spTree>
    <p:extLst>
      <p:ext uri="{BB962C8B-B14F-4D97-AF65-F5344CB8AC3E}">
        <p14:creationId xmlns:p14="http://schemas.microsoft.com/office/powerpoint/2010/main" val="196933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Geothermal technology is based on Horizontal drilling and fracking. Fracking had been known in the Oil &amp; gas Industry since before the 1940s. Horizontal drilling had been invented in the 1950s. The primary water loop under ground is pressurized for multiple reasons. One is to maintain the fracture network underground. The other is to keep the minerals dissolved in the water, so that equipment deposits are prevented. </a:t>
            </a:r>
          </a:p>
          <a:p>
            <a:endParaRPr lang="en-US" dirty="0"/>
          </a:p>
          <a:p>
            <a:r>
              <a:rPr lang="en-US" dirty="0"/>
              <a:t>The above depicts two geothermal resources driving two Pentane driven (Steam) Turbines, each equal to 110 MWh each. Total 220 MWh of electric power generation. Each side has two Horizontally drilled Injection wells and one Horizontally drilled production well. The rock is fracked between the wells and 8 million to 10 million gallons of water is pumped in. The two Geothermal Reservoir's, at 11,000 Meters deep, will maintain a temperature ~282.778 C (~541.33 F). Only 1% to 2% of the water is cycled through the reservoirs. The Steel casing is 16” in diameter.</a:t>
            </a:r>
          </a:p>
        </p:txBody>
      </p:sp>
      <p:sp>
        <p:nvSpPr>
          <p:cNvPr id="4" name="Slide Number Placeholder 3"/>
          <p:cNvSpPr>
            <a:spLocks noGrp="1"/>
          </p:cNvSpPr>
          <p:nvPr>
            <p:ph type="sldNum" sz="quarter" idx="5"/>
          </p:nvPr>
        </p:nvSpPr>
        <p:spPr/>
        <p:txBody>
          <a:bodyPr/>
          <a:lstStyle/>
          <a:p>
            <a:fld id="{5651CEBB-22FE-4478-92BB-79F85209B6F2}" type="slidenum">
              <a:rPr lang="en-US" smtClean="0"/>
              <a:pPr/>
              <a:t>17</a:t>
            </a:fld>
            <a:endParaRPr lang="en-US"/>
          </a:p>
        </p:txBody>
      </p:sp>
    </p:spTree>
    <p:extLst>
      <p:ext uri="{BB962C8B-B14F-4D97-AF65-F5344CB8AC3E}">
        <p14:creationId xmlns:p14="http://schemas.microsoft.com/office/powerpoint/2010/main" val="1462501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Turbine design is for load following. When attached to the Power Grid your always balancing the load to the generation. If there is not enough generation on the Power Grid you will get frequency drag. If your generating more power than necessary, your wasting fuel. Looking to the left of the Generator, on the diagram, is the Turbine. There are 5 bleed off valves, attached to the turbine, that recirculate steam back to the boiler. This maintains the temperature and allows less fuel usage. 110 MWh steam turbine..</a:t>
            </a:r>
          </a:p>
        </p:txBody>
      </p:sp>
      <p:sp>
        <p:nvSpPr>
          <p:cNvPr id="4" name="Slide Number Placeholder 3"/>
          <p:cNvSpPr>
            <a:spLocks noGrp="1"/>
          </p:cNvSpPr>
          <p:nvPr>
            <p:ph type="sldNum" sz="quarter" idx="5"/>
          </p:nvPr>
        </p:nvSpPr>
        <p:spPr/>
        <p:txBody>
          <a:bodyPr/>
          <a:lstStyle/>
          <a:p>
            <a:fld id="{5651CEBB-22FE-4478-92BB-79F85209B6F2}" type="slidenum">
              <a:rPr lang="en-US" smtClean="0"/>
              <a:pPr/>
              <a:t>18</a:t>
            </a:fld>
            <a:endParaRPr lang="en-US"/>
          </a:p>
        </p:txBody>
      </p:sp>
    </p:spTree>
    <p:extLst>
      <p:ext uri="{BB962C8B-B14F-4D97-AF65-F5344CB8AC3E}">
        <p14:creationId xmlns:p14="http://schemas.microsoft.com/office/powerpoint/2010/main" val="1257522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be a better option, considering the </a:t>
            </a:r>
            <a:r>
              <a:rPr lang="en-US" dirty="0" err="1"/>
              <a:t>Braess</a:t>
            </a:r>
            <a:r>
              <a:rPr lang="en-US" dirty="0"/>
              <a:t> Paradox. Remove towns off the Power Grid to make energy more resilient. Since a Geothermal Power Plant is attached to an infinite Power Source, removing all the bleed off valve would allow full power operation. There would be lees wear and tear on the turbine. This Power Plant would have a lot of spinning reserve. Full Power, 110 MWh, NOT on the Power Grid. Adjusted for inflation, CAPEX, M&amp;O, would be $6 per MWh, amortized over 50 years.</a:t>
            </a:r>
          </a:p>
        </p:txBody>
      </p:sp>
      <p:sp>
        <p:nvSpPr>
          <p:cNvPr id="4" name="Slide Number Placeholder 3"/>
          <p:cNvSpPr>
            <a:spLocks noGrp="1"/>
          </p:cNvSpPr>
          <p:nvPr>
            <p:ph type="sldNum" sz="quarter" idx="5"/>
          </p:nvPr>
        </p:nvSpPr>
        <p:spPr/>
        <p:txBody>
          <a:bodyPr/>
          <a:lstStyle/>
          <a:p>
            <a:fld id="{5651CEBB-22FE-4478-92BB-79F85209B6F2}" type="slidenum">
              <a:rPr lang="en-US" smtClean="0"/>
              <a:pPr/>
              <a:t>19</a:t>
            </a:fld>
            <a:endParaRPr lang="en-US"/>
          </a:p>
        </p:txBody>
      </p:sp>
    </p:spTree>
    <p:extLst>
      <p:ext uri="{BB962C8B-B14F-4D97-AF65-F5344CB8AC3E}">
        <p14:creationId xmlns:p14="http://schemas.microsoft.com/office/powerpoint/2010/main" val="386028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educational purposes only.</a:t>
            </a:r>
          </a:p>
        </p:txBody>
      </p:sp>
      <p:sp>
        <p:nvSpPr>
          <p:cNvPr id="4" name="Slide Number Placeholder 3"/>
          <p:cNvSpPr>
            <a:spLocks noGrp="1"/>
          </p:cNvSpPr>
          <p:nvPr>
            <p:ph type="sldNum" sz="quarter" idx="5"/>
          </p:nvPr>
        </p:nvSpPr>
        <p:spPr/>
        <p:txBody>
          <a:bodyPr/>
          <a:lstStyle/>
          <a:p>
            <a:fld id="{5651CEBB-22FE-4478-92BB-79F85209B6F2}" type="slidenum">
              <a:rPr lang="en-US" smtClean="0"/>
              <a:pPr/>
              <a:t>2</a:t>
            </a:fld>
            <a:endParaRPr lang="en-US"/>
          </a:p>
        </p:txBody>
      </p:sp>
    </p:spTree>
    <p:extLst>
      <p:ext uri="{BB962C8B-B14F-4D97-AF65-F5344CB8AC3E}">
        <p14:creationId xmlns:p14="http://schemas.microsoft.com/office/powerpoint/2010/main" val="2709312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110 MWh (Steam) Turbine. The blades are made from Stainless Steel. The rust is caused by steam. If Pentane was used the blades would be nice and shiny. </a:t>
            </a:r>
          </a:p>
        </p:txBody>
      </p:sp>
      <p:sp>
        <p:nvSpPr>
          <p:cNvPr id="4" name="Slide Number Placeholder 3"/>
          <p:cNvSpPr>
            <a:spLocks noGrp="1"/>
          </p:cNvSpPr>
          <p:nvPr>
            <p:ph type="sldNum" sz="quarter" idx="5"/>
          </p:nvPr>
        </p:nvSpPr>
        <p:spPr/>
        <p:txBody>
          <a:bodyPr/>
          <a:lstStyle/>
          <a:p>
            <a:fld id="{5651CEBB-22FE-4478-92BB-79F85209B6F2}" type="slidenum">
              <a:rPr lang="en-US" smtClean="0"/>
              <a:pPr/>
              <a:t>20</a:t>
            </a:fld>
            <a:endParaRPr lang="en-US"/>
          </a:p>
        </p:txBody>
      </p:sp>
    </p:spTree>
    <p:extLst>
      <p:ext uri="{BB962C8B-B14F-4D97-AF65-F5344CB8AC3E}">
        <p14:creationId xmlns:p14="http://schemas.microsoft.com/office/powerpoint/2010/main" val="1437847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column is the capacity factor of a given power grid energy source. The far-right column is the inflation adjusted price per megawatt hour, coming online in 2040. Geothermal is the least expensive baseload we have, as per the U.S. Department of Energy. The second most affordable power source is home solar panels. Renewable energy delivered directly to your home.</a:t>
            </a:r>
          </a:p>
          <a:p>
            <a:endParaRPr lang="en-US" dirty="0"/>
          </a:p>
          <a:p>
            <a:r>
              <a:rPr lang="en-US" dirty="0"/>
              <a:t>In this chart is a hidden secret. A knockout combination.</a:t>
            </a:r>
          </a:p>
        </p:txBody>
      </p:sp>
      <p:sp>
        <p:nvSpPr>
          <p:cNvPr id="4" name="Slide Number Placeholder 3"/>
          <p:cNvSpPr>
            <a:spLocks noGrp="1"/>
          </p:cNvSpPr>
          <p:nvPr>
            <p:ph type="sldNum" sz="quarter" idx="5"/>
          </p:nvPr>
        </p:nvSpPr>
        <p:spPr/>
        <p:txBody>
          <a:bodyPr/>
          <a:lstStyle/>
          <a:p>
            <a:fld id="{5651CEBB-22FE-4478-92BB-79F85209B6F2}" type="slidenum">
              <a:rPr lang="en-US" smtClean="0"/>
              <a:pPr/>
              <a:t>21</a:t>
            </a:fld>
            <a:endParaRPr lang="en-US"/>
          </a:p>
        </p:txBody>
      </p:sp>
    </p:spTree>
    <p:extLst>
      <p:ext uri="{BB962C8B-B14F-4D97-AF65-F5344CB8AC3E}">
        <p14:creationId xmlns:p14="http://schemas.microsoft.com/office/powerpoint/2010/main" val="1070897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Invented in 1959 by General Electric, the PEM </a:t>
            </a:r>
            <a:r>
              <a:rPr lang="en-US" dirty="0" err="1"/>
              <a:t>Electrolzyer</a:t>
            </a:r>
            <a:r>
              <a:rPr lang="en-US" dirty="0"/>
              <a:t> turns water and electricity into hydrogen and oxygen. The U.S. Navy uses it to convert Sea Water into Oxygen onboard Nuclear Powered Submarines. Originally called Polymer Exchange Membrane </a:t>
            </a:r>
            <a:r>
              <a:rPr lang="en-US" dirty="0" err="1"/>
              <a:t>Electrolyzer</a:t>
            </a:r>
            <a:r>
              <a:rPr lang="en-US" dirty="0"/>
              <a:t>. Today we call it the Proton Exchange Membrane </a:t>
            </a:r>
            <a:r>
              <a:rPr lang="en-US" dirty="0" err="1"/>
              <a:t>Electrolyzer</a:t>
            </a:r>
            <a:r>
              <a:rPr lang="en-US" dirty="0"/>
              <a:t>. What passes through the membrane is a proton. Truly a quantum device. In one format this device turns electricity and water into hydrogen &amp; oxygen. In a separate format it turns hydrogen &amp; oxygen into electricity and water. The PEM fuel cell was born. Both devices have efficiencies in the 80% to 90% area.</a:t>
            </a:r>
          </a:p>
        </p:txBody>
      </p:sp>
      <p:sp>
        <p:nvSpPr>
          <p:cNvPr id="4" name="Slide Number Placeholder 3"/>
          <p:cNvSpPr>
            <a:spLocks noGrp="1"/>
          </p:cNvSpPr>
          <p:nvPr>
            <p:ph type="sldNum" sz="quarter" idx="5"/>
          </p:nvPr>
        </p:nvSpPr>
        <p:spPr/>
        <p:txBody>
          <a:bodyPr/>
          <a:lstStyle/>
          <a:p>
            <a:fld id="{5651CEBB-22FE-4478-92BB-79F85209B6F2}" type="slidenum">
              <a:rPr lang="en-US" smtClean="0"/>
              <a:pPr/>
              <a:t>22</a:t>
            </a:fld>
            <a:endParaRPr lang="en-US"/>
          </a:p>
        </p:txBody>
      </p:sp>
    </p:spTree>
    <p:extLst>
      <p:ext uri="{BB962C8B-B14F-4D97-AF65-F5344CB8AC3E}">
        <p14:creationId xmlns:p14="http://schemas.microsoft.com/office/powerpoint/2010/main" val="3940545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Navy found a us for that hydrogen byproduct. A submarine powered by 100 MW nuclear reactor turns electricity and water into a valuable fuel, hydrogen, for fuel cell powered torpedo's.</a:t>
            </a:r>
          </a:p>
        </p:txBody>
      </p:sp>
      <p:sp>
        <p:nvSpPr>
          <p:cNvPr id="4" name="Slide Number Placeholder 3"/>
          <p:cNvSpPr>
            <a:spLocks noGrp="1"/>
          </p:cNvSpPr>
          <p:nvPr>
            <p:ph type="sldNum" sz="quarter" idx="5"/>
          </p:nvPr>
        </p:nvSpPr>
        <p:spPr/>
        <p:txBody>
          <a:bodyPr/>
          <a:lstStyle/>
          <a:p>
            <a:fld id="{5651CEBB-22FE-4478-92BB-79F85209B6F2}" type="slidenum">
              <a:rPr lang="en-US" smtClean="0"/>
              <a:pPr/>
              <a:t>23</a:t>
            </a:fld>
            <a:endParaRPr lang="en-US"/>
          </a:p>
        </p:txBody>
      </p:sp>
    </p:spTree>
    <p:extLst>
      <p:ext uri="{BB962C8B-B14F-4D97-AF65-F5344CB8AC3E}">
        <p14:creationId xmlns:p14="http://schemas.microsoft.com/office/powerpoint/2010/main" val="3428601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latest, a flying Torpedo Drone. It can stay aloft for 3 weeks, on a fuel cell, hydrogen, air and an induction motor..</a:t>
            </a:r>
          </a:p>
        </p:txBody>
      </p:sp>
      <p:sp>
        <p:nvSpPr>
          <p:cNvPr id="4" name="Slide Number Placeholder 3"/>
          <p:cNvSpPr>
            <a:spLocks noGrp="1"/>
          </p:cNvSpPr>
          <p:nvPr>
            <p:ph type="sldNum" sz="quarter" idx="5"/>
          </p:nvPr>
        </p:nvSpPr>
        <p:spPr/>
        <p:txBody>
          <a:bodyPr/>
          <a:lstStyle/>
          <a:p>
            <a:fld id="{5651CEBB-22FE-4478-92BB-79F85209B6F2}" type="slidenum">
              <a:rPr lang="en-US" smtClean="0"/>
              <a:pPr/>
              <a:t>24</a:t>
            </a:fld>
            <a:endParaRPr lang="en-US"/>
          </a:p>
        </p:txBody>
      </p:sp>
    </p:spTree>
    <p:extLst>
      <p:ext uri="{BB962C8B-B14F-4D97-AF65-F5344CB8AC3E}">
        <p14:creationId xmlns:p14="http://schemas.microsoft.com/office/powerpoint/2010/main" val="2022085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Hydrogen Fuel cell powered vehicles. The upper left is the 2017 Toyota Marai Fuel Cell vehicle. Top middle depicts the partnership with Kenworth and Toyota. A drop in Fuel Cell kit for Kenworth Class 8 Trucks. Upper Right corner, Hyundai Panel Truck. Middle Left Chevy Colorado ZS2. The Military has done extensive testing with this vehicle. Fuel Cells turn 80% to 90% chemical energy into electricity. This vehicle has very little thermal signature. The U.S. Military uses UV and FLIR Cameras to measure the amount of CO2 our enemy's vehicle belches out. The Middle bottom vehicle is the GM SURUS. Named after Hannibal's war elephant. This vehicle looks like a skateboard. SURUS is a Robot Truck with a 200 KW Fuel Cell. A PlayStation Controller with a USB port can be used to control SURUS. SURUS came out of the Autonomous Ammunition Handler Program. The Right Middle image is some of JCB Heavy equipment. Lord </a:t>
            </a:r>
            <a:r>
              <a:rPr lang="en-US" dirty="0" err="1"/>
              <a:t>Bamfords</a:t>
            </a:r>
            <a:r>
              <a:rPr lang="en-US" dirty="0"/>
              <a:t> Family Company, JCB, was founded in 1850. Originally, they made water pumps powered by syn gas. Today Hydrogen Powered Diesel’s, bring this family-owned company back to its roots. The Bottom Left image is the SURUS carrying a 40’ Cargo Container. The Bottom Right image is the Toyota Hilo. A Four-Wheel Drive, Hydrogen Fuel Cell Truck for the inner child in all of us.</a:t>
            </a:r>
          </a:p>
        </p:txBody>
      </p:sp>
      <p:sp>
        <p:nvSpPr>
          <p:cNvPr id="4" name="Slide Number Placeholder 3"/>
          <p:cNvSpPr>
            <a:spLocks noGrp="1"/>
          </p:cNvSpPr>
          <p:nvPr>
            <p:ph type="sldNum" sz="quarter" idx="5"/>
          </p:nvPr>
        </p:nvSpPr>
        <p:spPr/>
        <p:txBody>
          <a:bodyPr/>
          <a:lstStyle/>
          <a:p>
            <a:fld id="{5651CEBB-22FE-4478-92BB-79F85209B6F2}" type="slidenum">
              <a:rPr lang="en-US" smtClean="0"/>
              <a:pPr/>
              <a:t>25</a:t>
            </a:fld>
            <a:endParaRPr lang="en-US"/>
          </a:p>
        </p:txBody>
      </p:sp>
    </p:spTree>
    <p:extLst>
      <p:ext uri="{BB962C8B-B14F-4D97-AF65-F5344CB8AC3E}">
        <p14:creationId xmlns:p14="http://schemas.microsoft.com/office/powerpoint/2010/main" val="2521202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Koenigsegg </a:t>
            </a:r>
            <a:r>
              <a:rPr lang="en-US" dirty="0" err="1"/>
              <a:t>Gamera</a:t>
            </a:r>
            <a:r>
              <a:rPr lang="en-US" dirty="0"/>
              <a:t> sports car. It uses Four Quark Radial Induction Motors. One behind each tire with disc brake. 0 to 60 mph in 1.9 seconds. Top Speed 325 mph. Hybrid Electric Car, powered by a 3- cylinder ICE driving a 500 KW generator. The system uses Ultra Capacitors for a buffer. The engine can use Nitro Methane, DME or Hydrogen as the fuel. The model shown is capable of producing 1340 hp.</a:t>
            </a:r>
          </a:p>
        </p:txBody>
      </p:sp>
      <p:sp>
        <p:nvSpPr>
          <p:cNvPr id="4" name="Slide Number Placeholder 3"/>
          <p:cNvSpPr>
            <a:spLocks noGrp="1"/>
          </p:cNvSpPr>
          <p:nvPr>
            <p:ph type="sldNum" sz="quarter" idx="5"/>
          </p:nvPr>
        </p:nvSpPr>
        <p:spPr/>
        <p:txBody>
          <a:bodyPr/>
          <a:lstStyle/>
          <a:p>
            <a:fld id="{5651CEBB-22FE-4478-92BB-79F85209B6F2}" type="slidenum">
              <a:rPr lang="en-US" smtClean="0"/>
              <a:pPr/>
              <a:t>26</a:t>
            </a:fld>
            <a:endParaRPr lang="en-US"/>
          </a:p>
        </p:txBody>
      </p:sp>
    </p:spTree>
    <p:extLst>
      <p:ext uri="{BB962C8B-B14F-4D97-AF65-F5344CB8AC3E}">
        <p14:creationId xmlns:p14="http://schemas.microsoft.com/office/powerpoint/2010/main" val="2836897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a:t>was announced last year.</a:t>
            </a:r>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27</a:t>
            </a:fld>
            <a:endParaRPr lang="en-US"/>
          </a:p>
        </p:txBody>
      </p:sp>
    </p:spTree>
    <p:extLst>
      <p:ext uri="{BB962C8B-B14F-4D97-AF65-F5344CB8AC3E}">
        <p14:creationId xmlns:p14="http://schemas.microsoft.com/office/powerpoint/2010/main" val="2622269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 4 tank shown above was developed in 2000. Top pressure in the Toyota Marai’s fuel tanks is 700 Bar (10,000 psi). Yes, its 25 years old.</a:t>
            </a:r>
          </a:p>
        </p:txBody>
      </p:sp>
      <p:sp>
        <p:nvSpPr>
          <p:cNvPr id="4" name="Slide Number Placeholder 3"/>
          <p:cNvSpPr>
            <a:spLocks noGrp="1"/>
          </p:cNvSpPr>
          <p:nvPr>
            <p:ph type="sldNum" sz="quarter" idx="5"/>
          </p:nvPr>
        </p:nvSpPr>
        <p:spPr/>
        <p:txBody>
          <a:bodyPr/>
          <a:lstStyle/>
          <a:p>
            <a:fld id="{5651CEBB-22FE-4478-92BB-79F85209B6F2}" type="slidenum">
              <a:rPr lang="en-US" smtClean="0"/>
              <a:pPr/>
              <a:t>28</a:t>
            </a:fld>
            <a:endParaRPr lang="en-US"/>
          </a:p>
        </p:txBody>
      </p:sp>
    </p:spTree>
    <p:extLst>
      <p:ext uri="{BB962C8B-B14F-4D97-AF65-F5344CB8AC3E}">
        <p14:creationId xmlns:p14="http://schemas.microsoft.com/office/powerpoint/2010/main" val="4294003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longest time we knew what materials were impervious to hydrogen. Impervious to embrittlement. In 2010 Fermi National Labs, in collaboration with Eli Lilly figured out the mystery. The above image is X-Ray Diffraction of 316 </a:t>
            </a:r>
            <a:r>
              <a:rPr lang="en-US" dirty="0" err="1"/>
              <a:t>Astenic</a:t>
            </a:r>
            <a:r>
              <a:rPr lang="en-US" dirty="0"/>
              <a:t> Stainless Steel. All the Atom’s are connected in triangles. Not enough space for a Hydrogen Molecule to intercalate between crystalline layers. No way for Brownian Motion to destroy atomic bonds. All the materials listed above are impervious to hydrogen.</a:t>
            </a:r>
          </a:p>
          <a:p>
            <a:endParaRPr lang="en-US" dirty="0"/>
          </a:p>
          <a:p>
            <a:r>
              <a:rPr lang="en-US" dirty="0"/>
              <a:t>Imagine if you will you're at the Beach. And you want to build a retaining wall to hold sand. Let's say you build your retaining wall with Bowling Balls. You connect your bowling balls with bolts, epoxy or something. You start placing sand behind it. The Bowling Balls are Iron Atoms. And the sand is the hydrogen molecules. The sand slips right through. </a:t>
            </a:r>
          </a:p>
          <a:p>
            <a:endParaRPr lang="en-US" dirty="0"/>
          </a:p>
          <a:p>
            <a:r>
              <a:rPr lang="en-US" dirty="0"/>
              <a:t>But if you place nickel and chrome between the Iron </a:t>
            </a:r>
            <a:r>
              <a:rPr lang="en-US" dirty="0" err="1"/>
              <a:t>atams</a:t>
            </a:r>
            <a:r>
              <a:rPr lang="en-US" dirty="0"/>
              <a:t>, your steel is locked tight. Stainless Steel.</a:t>
            </a:r>
          </a:p>
        </p:txBody>
      </p:sp>
      <p:sp>
        <p:nvSpPr>
          <p:cNvPr id="4" name="Slide Number Placeholder 3"/>
          <p:cNvSpPr>
            <a:spLocks noGrp="1"/>
          </p:cNvSpPr>
          <p:nvPr>
            <p:ph type="sldNum" sz="quarter" idx="5"/>
          </p:nvPr>
        </p:nvSpPr>
        <p:spPr/>
        <p:txBody>
          <a:bodyPr/>
          <a:lstStyle/>
          <a:p>
            <a:fld id="{5651CEBB-22FE-4478-92BB-79F85209B6F2}" type="slidenum">
              <a:rPr lang="en-US" smtClean="0"/>
              <a:pPr/>
              <a:t>29</a:t>
            </a:fld>
            <a:endParaRPr lang="en-US"/>
          </a:p>
        </p:txBody>
      </p:sp>
    </p:spTree>
    <p:extLst>
      <p:ext uri="{BB962C8B-B14F-4D97-AF65-F5344CB8AC3E}">
        <p14:creationId xmlns:p14="http://schemas.microsoft.com/office/powerpoint/2010/main" val="209363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understand how an energy transition might be possible, we first must understand the problem. We must understand energy storage. All Batteries are rated in Watts Hours per kg. And All Fuels are rated in BTUs per lbs. Converting to Joules per kg brings into focus these Energy Storage devices. Now we can understand how to substitute one energy storage device for another. The only fuel not on this chart is Nuclear Fuel. Which is rated at greater than 94,000,000 BTUs per </a:t>
            </a:r>
            <a:r>
              <a:rPr lang="en-US" dirty="0" err="1"/>
              <a:t>lbs</a:t>
            </a:r>
            <a:r>
              <a:rPr lang="en-US" dirty="0"/>
              <a:t>, Billions of Joules.</a:t>
            </a:r>
          </a:p>
        </p:txBody>
      </p:sp>
      <p:sp>
        <p:nvSpPr>
          <p:cNvPr id="4" name="Slide Number Placeholder 3"/>
          <p:cNvSpPr>
            <a:spLocks noGrp="1"/>
          </p:cNvSpPr>
          <p:nvPr>
            <p:ph type="sldNum" sz="quarter" idx="5"/>
          </p:nvPr>
        </p:nvSpPr>
        <p:spPr/>
        <p:txBody>
          <a:bodyPr/>
          <a:lstStyle/>
          <a:p>
            <a:fld id="{5651CEBB-22FE-4478-92BB-79F85209B6F2}" type="slidenum">
              <a:rPr lang="en-US" smtClean="0"/>
              <a:pPr/>
              <a:t>3</a:t>
            </a:fld>
            <a:endParaRPr lang="en-US"/>
          </a:p>
        </p:txBody>
      </p:sp>
    </p:spTree>
    <p:extLst>
      <p:ext uri="{BB962C8B-B14F-4D97-AF65-F5344CB8AC3E}">
        <p14:creationId xmlns:p14="http://schemas.microsoft.com/office/powerpoint/2010/main" val="3470795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Pressure Equipment Inc. has been in business since 1960. Most of there customers are the Military. They make a variety of High-Pressure Hydrogen Equipment upon demand.</a:t>
            </a:r>
          </a:p>
        </p:txBody>
      </p:sp>
      <p:sp>
        <p:nvSpPr>
          <p:cNvPr id="4" name="Slide Number Placeholder 3"/>
          <p:cNvSpPr>
            <a:spLocks noGrp="1"/>
          </p:cNvSpPr>
          <p:nvPr>
            <p:ph type="sldNum" sz="quarter" idx="5"/>
          </p:nvPr>
        </p:nvSpPr>
        <p:spPr/>
        <p:txBody>
          <a:bodyPr/>
          <a:lstStyle/>
          <a:p>
            <a:fld id="{5651CEBB-22FE-4478-92BB-79F85209B6F2}" type="slidenum">
              <a:rPr lang="en-US" smtClean="0"/>
              <a:pPr/>
              <a:t>30</a:t>
            </a:fld>
            <a:endParaRPr lang="en-US"/>
          </a:p>
        </p:txBody>
      </p:sp>
    </p:spTree>
    <p:extLst>
      <p:ext uri="{BB962C8B-B14F-4D97-AF65-F5344CB8AC3E}">
        <p14:creationId xmlns:p14="http://schemas.microsoft.com/office/powerpoint/2010/main" val="1237802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Storge and Compressor problem with hydrogen. It’s a challenge compressing the Universe’s smallest Molecule. Even after we solved embrittlement, we still had problems compressing it and storing it. One kilogram of hydrogen at room pressure occupies 12,000 liters of volume. Even the above state of the art Industrial Compressor, with 16” diameter pistons is too small for the task. In addition, due to the size of the hydrogen molecule, vast quantities of the gas simply pass its compression rings, due to the </a:t>
            </a:r>
            <a:r>
              <a:rPr lang="en-US" dirty="0" err="1"/>
              <a:t>Bernulli</a:t>
            </a:r>
            <a:r>
              <a:rPr lang="en-US" dirty="0"/>
              <a:t> Effect. Essentially the compressors burn themselves up compressing the gas. The reason California’s service stations are down 50% of the time, is due to compressor issues.</a:t>
            </a:r>
          </a:p>
          <a:p>
            <a:endParaRPr lang="en-US" dirty="0"/>
          </a:p>
          <a:p>
            <a:r>
              <a:rPr lang="en-US" dirty="0"/>
              <a:t>The compressors at oil refineries use lubricating oil. Even still they must be replaced every 2.5 years. The compressors at the Hydrogen Services stations can’t use lubricating oil. It would contaminate the hydrogen being placed in fuel cell vehicles.</a:t>
            </a:r>
          </a:p>
        </p:txBody>
      </p:sp>
      <p:sp>
        <p:nvSpPr>
          <p:cNvPr id="4" name="Slide Number Placeholder 3"/>
          <p:cNvSpPr>
            <a:spLocks noGrp="1"/>
          </p:cNvSpPr>
          <p:nvPr>
            <p:ph type="sldNum" sz="quarter" idx="5"/>
          </p:nvPr>
        </p:nvSpPr>
        <p:spPr/>
        <p:txBody>
          <a:bodyPr/>
          <a:lstStyle/>
          <a:p>
            <a:fld id="{5651CEBB-22FE-4478-92BB-79F85209B6F2}" type="slidenum">
              <a:rPr lang="en-US" smtClean="0"/>
              <a:pPr/>
              <a:t>31</a:t>
            </a:fld>
            <a:endParaRPr lang="en-US"/>
          </a:p>
        </p:txBody>
      </p:sp>
    </p:spTree>
    <p:extLst>
      <p:ext uri="{BB962C8B-B14F-4D97-AF65-F5344CB8AC3E}">
        <p14:creationId xmlns:p14="http://schemas.microsoft.com/office/powerpoint/2010/main" val="3228639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2010 Sandia National Labs published this white paper, among researchers, detailing solutions to the hydrogen storage problem. It was declassified in 2011.</a:t>
            </a:r>
          </a:p>
        </p:txBody>
      </p:sp>
      <p:sp>
        <p:nvSpPr>
          <p:cNvPr id="4" name="Slide Number Placeholder 3"/>
          <p:cNvSpPr>
            <a:spLocks noGrp="1"/>
          </p:cNvSpPr>
          <p:nvPr>
            <p:ph type="sldNum" sz="quarter" idx="5"/>
          </p:nvPr>
        </p:nvSpPr>
        <p:spPr/>
        <p:txBody>
          <a:bodyPr/>
          <a:lstStyle/>
          <a:p>
            <a:fld id="{5651CEBB-22FE-4478-92BB-79F85209B6F2}" type="slidenum">
              <a:rPr lang="en-US" smtClean="0"/>
              <a:pPr/>
              <a:t>32</a:t>
            </a:fld>
            <a:endParaRPr lang="en-US"/>
          </a:p>
        </p:txBody>
      </p:sp>
    </p:spTree>
    <p:extLst>
      <p:ext uri="{BB962C8B-B14F-4D97-AF65-F5344CB8AC3E}">
        <p14:creationId xmlns:p14="http://schemas.microsoft.com/office/powerpoint/2010/main" val="3171801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detailed the use of various underground storage techniques. Horizontally drilled and fracked dry wells are considered Depleted Gas Reservoirs.</a:t>
            </a:r>
          </a:p>
        </p:txBody>
      </p:sp>
      <p:sp>
        <p:nvSpPr>
          <p:cNvPr id="4" name="Slide Number Placeholder 3"/>
          <p:cNvSpPr>
            <a:spLocks noGrp="1"/>
          </p:cNvSpPr>
          <p:nvPr>
            <p:ph type="sldNum" sz="quarter" idx="5"/>
          </p:nvPr>
        </p:nvSpPr>
        <p:spPr/>
        <p:txBody>
          <a:bodyPr/>
          <a:lstStyle/>
          <a:p>
            <a:fld id="{5651CEBB-22FE-4478-92BB-79F85209B6F2}" type="slidenum">
              <a:rPr lang="en-US" smtClean="0"/>
              <a:pPr/>
              <a:t>33</a:t>
            </a:fld>
            <a:endParaRPr lang="en-US"/>
          </a:p>
        </p:txBody>
      </p:sp>
    </p:spTree>
    <p:extLst>
      <p:ext uri="{BB962C8B-B14F-4D97-AF65-F5344CB8AC3E}">
        <p14:creationId xmlns:p14="http://schemas.microsoft.com/office/powerpoint/2010/main" val="1102284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old Perry K, Syn Gas Plant? The Old Town Gas System is depicted on this map by the red triangles.</a:t>
            </a:r>
          </a:p>
          <a:p>
            <a:endParaRPr lang="en-US" dirty="0"/>
          </a:p>
          <a:p>
            <a:pPr marL="0" indent="0">
              <a:buNone/>
            </a:pPr>
            <a:r>
              <a:rPr lang="en-US" dirty="0"/>
              <a:t>1) The Natural Gas system was invented by George Westinghouse in 1890s.</a:t>
            </a:r>
          </a:p>
          <a:p>
            <a:pPr marL="0" indent="0">
              <a:buNone/>
            </a:pPr>
            <a:r>
              <a:rPr lang="en-US" dirty="0"/>
              <a:t>2) Any town with a population greater than 10,000 has a town gas plant. Baltimore Gas Light Company was built in 1817. And Honolulu Gas Company was authorized by the Hawaiian legislature in 1859.</a:t>
            </a:r>
          </a:p>
          <a:p>
            <a:pPr marL="0" indent="0">
              <a:buNone/>
            </a:pPr>
            <a:r>
              <a:rPr lang="en-US" dirty="0"/>
              <a:t>3) Natural Gas system was deployed in the U.S. in 1950. </a:t>
            </a:r>
          </a:p>
          <a:p>
            <a:pPr marL="0" indent="0">
              <a:buNone/>
            </a:pPr>
            <a:r>
              <a:rPr lang="en-US" dirty="0"/>
              <a:t>4) By 1966 all of the town gas systems had been converted to Natural Gas. Except Indianapolis and Honolulu.</a:t>
            </a:r>
          </a:p>
        </p:txBody>
      </p:sp>
      <p:sp>
        <p:nvSpPr>
          <p:cNvPr id="4" name="Slide Number Placeholder 3"/>
          <p:cNvSpPr>
            <a:spLocks noGrp="1"/>
          </p:cNvSpPr>
          <p:nvPr>
            <p:ph type="sldNum" sz="quarter" idx="5"/>
          </p:nvPr>
        </p:nvSpPr>
        <p:spPr/>
        <p:txBody>
          <a:bodyPr/>
          <a:lstStyle/>
          <a:p>
            <a:fld id="{5651CEBB-22FE-4478-92BB-79F85209B6F2}" type="slidenum">
              <a:rPr lang="en-US" smtClean="0"/>
              <a:pPr/>
              <a:t>34</a:t>
            </a:fld>
            <a:endParaRPr lang="en-US"/>
          </a:p>
        </p:txBody>
      </p:sp>
    </p:spTree>
    <p:extLst>
      <p:ext uri="{BB962C8B-B14F-4D97-AF65-F5344CB8AC3E}">
        <p14:creationId xmlns:p14="http://schemas.microsoft.com/office/powerpoint/2010/main" val="3794582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a driller's safety course. Why the Blow Out Preventor (BOP) is so important. This graph depicts how its possible to store hydrogen gas at pressures greater than 1000 Bar (15,000 psi). You already have geological structures able to store gasses as high as 1400 BAR (20,000 psi). It also details the wells must be pressurized with drill mud to keep the well bore from collapsing. Drill mud is pushed down through the drill string, through the cutting head to pick up rock chips. The mud and chips are pumped to the surface to be collected and analyzed by the geologist. When the cap rock is pierced by the cutting head, it usually bangs the drill string. Someone hits the big red button to activate the BOP, which clamps around the drill string and holds the pressure in there. Until it can be safely released.</a:t>
            </a:r>
          </a:p>
        </p:txBody>
      </p:sp>
      <p:sp>
        <p:nvSpPr>
          <p:cNvPr id="4" name="Slide Number Placeholder 3"/>
          <p:cNvSpPr>
            <a:spLocks noGrp="1"/>
          </p:cNvSpPr>
          <p:nvPr>
            <p:ph type="sldNum" sz="quarter" idx="5"/>
          </p:nvPr>
        </p:nvSpPr>
        <p:spPr/>
        <p:txBody>
          <a:bodyPr/>
          <a:lstStyle/>
          <a:p>
            <a:fld id="{5651CEBB-22FE-4478-92BB-79F85209B6F2}" type="slidenum">
              <a:rPr lang="en-US" smtClean="0"/>
              <a:pPr/>
              <a:t>35</a:t>
            </a:fld>
            <a:endParaRPr lang="en-US"/>
          </a:p>
        </p:txBody>
      </p:sp>
    </p:spTree>
    <p:extLst>
      <p:ext uri="{BB962C8B-B14F-4D97-AF65-F5344CB8AC3E}">
        <p14:creationId xmlns:p14="http://schemas.microsoft.com/office/powerpoint/2010/main" val="692670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Storage. How to store Wind Energy without the use of batteries. At 800 MW per hour of curtailed Wind Power</a:t>
            </a:r>
            <a:r>
              <a:rPr lang="en-US"/>
              <a:t>, times </a:t>
            </a:r>
            <a:r>
              <a:rPr lang="en-US" dirty="0"/>
              <a:t>24 hours, times 365 days, for a total of over 7 </a:t>
            </a:r>
            <a:r>
              <a:rPr lang="en-US" dirty="0" err="1"/>
              <a:t>TWe</a:t>
            </a:r>
            <a:r>
              <a:rPr lang="en-US" dirty="0"/>
              <a:t>.</a:t>
            </a:r>
          </a:p>
        </p:txBody>
      </p:sp>
      <p:sp>
        <p:nvSpPr>
          <p:cNvPr id="4" name="Slide Number Placeholder 3"/>
          <p:cNvSpPr>
            <a:spLocks noGrp="1"/>
          </p:cNvSpPr>
          <p:nvPr>
            <p:ph type="sldNum" sz="quarter" idx="5"/>
          </p:nvPr>
        </p:nvSpPr>
        <p:spPr/>
        <p:txBody>
          <a:bodyPr/>
          <a:lstStyle/>
          <a:p>
            <a:fld id="{5651CEBB-22FE-4478-92BB-79F85209B6F2}" type="slidenum">
              <a:rPr lang="en-US" smtClean="0"/>
              <a:pPr/>
              <a:t>36</a:t>
            </a:fld>
            <a:endParaRPr lang="en-US"/>
          </a:p>
        </p:txBody>
      </p:sp>
    </p:spTree>
    <p:extLst>
      <p:ext uri="{BB962C8B-B14F-4D97-AF65-F5344CB8AC3E}">
        <p14:creationId xmlns:p14="http://schemas.microsoft.com/office/powerpoint/2010/main" val="660674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Megawatt Grid Scale </a:t>
            </a:r>
            <a:r>
              <a:rPr lang="en-US" dirty="0" err="1"/>
              <a:t>Electrolyzers</a:t>
            </a:r>
            <a:r>
              <a:rPr lang="en-US" dirty="0"/>
              <a:t>, 7 TW of curtailed wind power could be converted into 154,000 Metric tons of hydrogen, that could be stored underground. The GE LM6000 Multi Fueled 50 MWh Gas Turbine would be the perfect choice for converting stored energy back into the electrical grid.</a:t>
            </a:r>
          </a:p>
          <a:p>
            <a:endParaRPr lang="en-US" dirty="0"/>
          </a:p>
          <a:p>
            <a:r>
              <a:rPr lang="en-US" dirty="0"/>
              <a:t>One thing missing was how to solved the hydrogen compression problem.</a:t>
            </a:r>
          </a:p>
        </p:txBody>
      </p:sp>
      <p:sp>
        <p:nvSpPr>
          <p:cNvPr id="4" name="Slide Number Placeholder 3"/>
          <p:cNvSpPr>
            <a:spLocks noGrp="1"/>
          </p:cNvSpPr>
          <p:nvPr>
            <p:ph type="sldNum" sz="quarter" idx="5"/>
          </p:nvPr>
        </p:nvSpPr>
        <p:spPr/>
        <p:txBody>
          <a:bodyPr/>
          <a:lstStyle/>
          <a:p>
            <a:fld id="{5651CEBB-22FE-4478-92BB-79F85209B6F2}" type="slidenum">
              <a:rPr lang="en-US" smtClean="0"/>
              <a:pPr/>
              <a:t>37</a:t>
            </a:fld>
            <a:endParaRPr lang="en-US"/>
          </a:p>
        </p:txBody>
      </p:sp>
    </p:spTree>
    <p:extLst>
      <p:ext uri="{BB962C8B-B14F-4D97-AF65-F5344CB8AC3E}">
        <p14:creationId xmlns:p14="http://schemas.microsoft.com/office/powerpoint/2010/main" val="3647312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use Fluidic Compression? Non-Mechanical form of compression that uses the boundary between Super Critical Fluids too </a:t>
            </a:r>
            <a:r>
              <a:rPr lang="en-US" dirty="0" err="1"/>
              <a:t>achive</a:t>
            </a:r>
            <a:r>
              <a:rPr lang="en-US" dirty="0"/>
              <a:t> even higher pressures. Molecularly tight at the quantum level. It’s a form of compression that uses the laws of quantum mechanics to your advantage.</a:t>
            </a:r>
          </a:p>
        </p:txBody>
      </p:sp>
      <p:sp>
        <p:nvSpPr>
          <p:cNvPr id="4" name="Slide Number Placeholder 3"/>
          <p:cNvSpPr>
            <a:spLocks noGrp="1"/>
          </p:cNvSpPr>
          <p:nvPr>
            <p:ph type="sldNum" sz="quarter" idx="5"/>
          </p:nvPr>
        </p:nvSpPr>
        <p:spPr/>
        <p:txBody>
          <a:bodyPr/>
          <a:lstStyle/>
          <a:p>
            <a:fld id="{5651CEBB-22FE-4478-92BB-79F85209B6F2}" type="slidenum">
              <a:rPr lang="en-US" smtClean="0"/>
              <a:pPr/>
              <a:t>38</a:t>
            </a:fld>
            <a:endParaRPr lang="en-US"/>
          </a:p>
        </p:txBody>
      </p:sp>
    </p:spTree>
    <p:extLst>
      <p:ext uri="{BB962C8B-B14F-4D97-AF65-F5344CB8AC3E}">
        <p14:creationId xmlns:p14="http://schemas.microsoft.com/office/powerpoint/2010/main" val="1702728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Big Difference. Mechanically compressing hydrogen to 350 Bar (5,000 psi) consumes over 1.2 Million Joules per kg. But, Fluidic compression of hydrogen, to 350 Bar (5,000 psi), consumes only 32 Joules per kg. </a:t>
            </a:r>
          </a:p>
        </p:txBody>
      </p:sp>
      <p:sp>
        <p:nvSpPr>
          <p:cNvPr id="4" name="Slide Number Placeholder 3"/>
          <p:cNvSpPr>
            <a:spLocks noGrp="1"/>
          </p:cNvSpPr>
          <p:nvPr>
            <p:ph type="sldNum" sz="quarter" idx="5"/>
          </p:nvPr>
        </p:nvSpPr>
        <p:spPr/>
        <p:txBody>
          <a:bodyPr/>
          <a:lstStyle/>
          <a:p>
            <a:fld id="{5651CEBB-22FE-4478-92BB-79F85209B6F2}" type="slidenum">
              <a:rPr lang="en-US" smtClean="0"/>
              <a:pPr/>
              <a:t>39</a:t>
            </a:fld>
            <a:endParaRPr lang="en-US"/>
          </a:p>
        </p:txBody>
      </p:sp>
    </p:spTree>
    <p:extLst>
      <p:ext uri="{BB962C8B-B14F-4D97-AF65-F5344CB8AC3E}">
        <p14:creationId xmlns:p14="http://schemas.microsoft.com/office/powerpoint/2010/main" val="169843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Discovered in 1609 by Flemish scientist Jan Baptista van </a:t>
            </a:r>
            <a:r>
              <a:rPr lang="en-US" dirty="0" err="1"/>
              <a:t>Helmont</a:t>
            </a:r>
            <a:r>
              <a:rPr lang="en-US" dirty="0"/>
              <a:t>. Described as "wind Spirit".</a:t>
            </a:r>
          </a:p>
          <a:p>
            <a:r>
              <a:rPr lang="en-US" dirty="0"/>
              <a:t>2) In 1681, Johann Becker of Munich, discovered "Spirit of the Coal" Could destroy Iron Pipe upon prolonged contact. </a:t>
            </a:r>
          </a:p>
          <a:p>
            <a:r>
              <a:rPr lang="en-US" dirty="0"/>
              <a:t>3) In 1787, Lord Dundonald lit his house at Culross, Scotland. He discovered you could use copper tubing or bronze fittings to no ill effect when using the gas.  </a:t>
            </a:r>
          </a:p>
          <a:p>
            <a:r>
              <a:rPr lang="en-US" dirty="0"/>
              <a:t>4) In 1792, William Murdoch (later known as Murdock), discovered by using a new device the bubbler, you facilitate new ways of making, purifying and storing the gas. By adding moisture to the gas, this would aid the cloth and leather fittings and gaskets used at the time. The cloth and leather would swell and thus seal the gas pipe works.</a:t>
            </a:r>
          </a:p>
          <a:p>
            <a:r>
              <a:rPr lang="en-US" dirty="0"/>
              <a:t>5) In France, Philippe le Bon patented a gas fire in 1799 and demonstrated street lighting in 1801.</a:t>
            </a:r>
          </a:p>
          <a:p>
            <a:endParaRPr lang="en-US" dirty="0"/>
          </a:p>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4</a:t>
            </a:fld>
            <a:endParaRPr lang="en-US"/>
          </a:p>
        </p:txBody>
      </p:sp>
    </p:spTree>
    <p:extLst>
      <p:ext uri="{BB962C8B-B14F-4D97-AF65-F5344CB8AC3E}">
        <p14:creationId xmlns:p14="http://schemas.microsoft.com/office/powerpoint/2010/main" val="2618855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 to the right is the Prototype Electrum Hydrodynamic Compressor Power Supply using a 3,000 Liter Tank on the left. On June 17, 2021, I blew out a coupling at 3970 Bar (57579.96 psi). The Cracker Unit (image below) depicted here has a storage Capacity of 15,000 Liters. I was allowed to verify its ASME rating. Both tanks are ASME rated at 5100 Bar (73,000 psi) with 316 Stainless Steel liner. The Electrum Hydrodynamic Compressor was built under a DARPA project. All the IP is owned by Electrum Power &amp; Technology Inc.</a:t>
            </a:r>
          </a:p>
        </p:txBody>
      </p:sp>
      <p:sp>
        <p:nvSpPr>
          <p:cNvPr id="4" name="Slide Number Placeholder 3"/>
          <p:cNvSpPr>
            <a:spLocks noGrp="1"/>
          </p:cNvSpPr>
          <p:nvPr>
            <p:ph type="sldNum" sz="quarter" idx="5"/>
          </p:nvPr>
        </p:nvSpPr>
        <p:spPr/>
        <p:txBody>
          <a:bodyPr/>
          <a:lstStyle/>
          <a:p>
            <a:fld id="{5651CEBB-22FE-4478-92BB-79F85209B6F2}" type="slidenum">
              <a:rPr lang="en-US" smtClean="0"/>
              <a:pPr/>
              <a:t>40</a:t>
            </a:fld>
            <a:endParaRPr lang="en-US"/>
          </a:p>
        </p:txBody>
      </p:sp>
    </p:spTree>
    <p:extLst>
      <p:ext uri="{BB962C8B-B14F-4D97-AF65-F5344CB8AC3E}">
        <p14:creationId xmlns:p14="http://schemas.microsoft.com/office/powerpoint/2010/main" val="2754824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you pursue higher pressures? The above depicted a 2021 Toyota Marai car. Toyota publishes an instruction manual, on how to remove the Type 4 Carbon Fiber Tanks from the car, with details on how to order all prescribed tools. So, in theory by replacing the Toyota Carbin Fiber Tanks with higher capacity tanks, greater refueling capabilities could be obtained.</a:t>
            </a:r>
          </a:p>
          <a:p>
            <a:endParaRPr lang="en-US" dirty="0"/>
          </a:p>
          <a:p>
            <a:r>
              <a:rPr lang="en-US" dirty="0"/>
              <a:t>By using average gas storage well, containing 440,000 kg of hydrogen, at 1000 Bar, an Electrum Hydrodynamic Compressor, using 15,000 Liter Tank, could be filled to 1000 Bar. At 1000 Bar the tank would contain 1200 kg of hydrogen. The tank would then be pressurized from 1000 Bar to 3000 Bar, within 5 minutes. Over 50 Toyota Marai’s could be refueled, to 2800 Bar, within 30 minutes.</a:t>
            </a:r>
          </a:p>
        </p:txBody>
      </p:sp>
      <p:sp>
        <p:nvSpPr>
          <p:cNvPr id="4" name="Slide Number Placeholder 3"/>
          <p:cNvSpPr>
            <a:spLocks noGrp="1"/>
          </p:cNvSpPr>
          <p:nvPr>
            <p:ph type="sldNum" sz="quarter" idx="5"/>
          </p:nvPr>
        </p:nvSpPr>
        <p:spPr/>
        <p:txBody>
          <a:bodyPr/>
          <a:lstStyle/>
          <a:p>
            <a:fld id="{5651CEBB-22FE-4478-92BB-79F85209B6F2}" type="slidenum">
              <a:rPr lang="en-US" smtClean="0"/>
              <a:pPr/>
              <a:t>41</a:t>
            </a:fld>
            <a:endParaRPr lang="en-US"/>
          </a:p>
        </p:txBody>
      </p:sp>
    </p:spTree>
    <p:extLst>
      <p:ext uri="{BB962C8B-B14F-4D97-AF65-F5344CB8AC3E}">
        <p14:creationId xmlns:p14="http://schemas.microsoft.com/office/powerpoint/2010/main" val="1209429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Pushing the boundaries of pressure and size. These high-pressure carbon fiber tanks are almost bullet proof. To rupture a carbon fiber tank with a </a:t>
            </a:r>
            <a:r>
              <a:rPr lang="en-US" dirty="0" err="1"/>
              <a:t>armour</a:t>
            </a:r>
            <a:r>
              <a:rPr lang="en-US" dirty="0"/>
              <a:t> piercing military round requires the shot to be perfectly flat. Other wise the flexibility of the carbon fiber will repel the round.</a:t>
            </a:r>
          </a:p>
        </p:txBody>
      </p:sp>
      <p:sp>
        <p:nvSpPr>
          <p:cNvPr id="4" name="Slide Number Placeholder 3"/>
          <p:cNvSpPr>
            <a:spLocks noGrp="1"/>
          </p:cNvSpPr>
          <p:nvPr>
            <p:ph type="sldNum" sz="quarter" idx="5"/>
          </p:nvPr>
        </p:nvSpPr>
        <p:spPr/>
        <p:txBody>
          <a:bodyPr/>
          <a:lstStyle/>
          <a:p>
            <a:fld id="{5651CEBB-22FE-4478-92BB-79F85209B6F2}" type="slidenum">
              <a:rPr lang="en-US" smtClean="0"/>
              <a:pPr/>
              <a:t>42</a:t>
            </a:fld>
            <a:endParaRPr lang="en-US"/>
          </a:p>
        </p:txBody>
      </p:sp>
    </p:spTree>
    <p:extLst>
      <p:ext uri="{BB962C8B-B14F-4D97-AF65-F5344CB8AC3E}">
        <p14:creationId xmlns:p14="http://schemas.microsoft.com/office/powerpoint/2010/main" val="4218712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system is designed to replace the energy infrastructure for a county. The system plans on using Secondary Heat Exchanger from the Geothermal Power Plant. District heating is intended to remove counties off the gas grid. The system allows towns to be removed from the Power Grid, also, by providing a 110 MWh to 220 MWh Geothermal Power Plant (50,000 to 100,000 houses) with Hydrogen Park providing transportation refueling and backup power via gas turbine. Minimum cost per county (2025) is $130M. There are 4,063 counties in the U.S.. It's been calculated than only 720 counties are critical for maintaining the economic viability of the country as a whole.. The 720 counties would be next to major freeways and thorough fairs within the country. For 720 counties, total cost of $93B. If all 4,063 counties were converted the cost would be over $580B. This is a distributed energy system.</a:t>
            </a:r>
          </a:p>
          <a:p>
            <a:endParaRPr lang="en-US" dirty="0"/>
          </a:p>
          <a:p>
            <a:r>
              <a:rPr lang="en-US" dirty="0"/>
              <a:t>Remember they’re planning on spending $5T on the CO2 Oil Field </a:t>
            </a:r>
            <a:r>
              <a:rPr lang="en-US"/>
              <a:t>Recovery System.</a:t>
            </a:r>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43</a:t>
            </a:fld>
            <a:endParaRPr lang="en-US"/>
          </a:p>
        </p:txBody>
      </p:sp>
    </p:spTree>
    <p:extLst>
      <p:ext uri="{BB962C8B-B14F-4D97-AF65-F5344CB8AC3E}">
        <p14:creationId xmlns:p14="http://schemas.microsoft.com/office/powerpoint/2010/main" val="2627379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44</a:t>
            </a:fld>
            <a:endParaRPr lang="en-US"/>
          </a:p>
        </p:txBody>
      </p:sp>
    </p:spTree>
    <p:extLst>
      <p:ext uri="{BB962C8B-B14F-4D97-AF65-F5344CB8AC3E}">
        <p14:creationId xmlns:p14="http://schemas.microsoft.com/office/powerpoint/2010/main" val="11872424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Haber process prefers higher pressures and lower temperatures. At 1000 Bar, the Haber Ammonia reaction occurs at 23C (70F), and 90% of the nitrogen and hydrogen transform into Ammonia. The reaction is exothermic and therefore requires a heat exchanger to maintain lower temperatures. </a:t>
            </a:r>
          </a:p>
          <a:p>
            <a:endParaRPr lang="en-US" dirty="0"/>
          </a:p>
          <a:p>
            <a:r>
              <a:rPr lang="en-US" dirty="0"/>
              <a:t>https://www.ptgchemical.com/iron-catalyst-for-ammonia-syn</a:t>
            </a:r>
          </a:p>
        </p:txBody>
      </p:sp>
      <p:sp>
        <p:nvSpPr>
          <p:cNvPr id="4" name="Slide Number Placeholder 3"/>
          <p:cNvSpPr>
            <a:spLocks noGrp="1"/>
          </p:cNvSpPr>
          <p:nvPr>
            <p:ph type="sldNum" sz="quarter" idx="5"/>
          </p:nvPr>
        </p:nvSpPr>
        <p:spPr/>
        <p:txBody>
          <a:bodyPr/>
          <a:lstStyle/>
          <a:p>
            <a:fld id="{5651CEBB-22FE-4478-92BB-79F85209B6F2}" type="slidenum">
              <a:rPr lang="en-US" smtClean="0"/>
              <a:pPr/>
              <a:t>45</a:t>
            </a:fld>
            <a:endParaRPr lang="en-US"/>
          </a:p>
        </p:txBody>
      </p:sp>
    </p:spTree>
    <p:extLst>
      <p:ext uri="{BB962C8B-B14F-4D97-AF65-F5344CB8AC3E}">
        <p14:creationId xmlns:p14="http://schemas.microsoft.com/office/powerpoint/2010/main" val="1682589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iron-based pellet catalyst, for the Haber Reaction, is inexpensive ($1 per </a:t>
            </a:r>
            <a:r>
              <a:rPr lang="en-US" dirty="0" err="1"/>
              <a:t>lbs</a:t>
            </a:r>
            <a:r>
              <a:rPr lang="en-US" dirty="0"/>
              <a:t>) and easily available, an Electrum Hydrogen Park with Haber mod could be deployed in Farmland. The source for the nitrogen would be a Mechanical Compressor with desiccator. The mechanical compressor would compress air to 550 psi. Nitrogen turns into a Super Critical Fluid at 495 psi. This would allow the farmers to produce only the required amount of anhydrous ammonia needed for crop planting. It is estimated 80% of the year the Electrum Haber equipment would remain idol. This would reduce, if not eliminate the risk of transporting Anhydrous Ammonia via rail or ship.</a:t>
            </a:r>
          </a:p>
        </p:txBody>
      </p:sp>
      <p:sp>
        <p:nvSpPr>
          <p:cNvPr id="4" name="Slide Number Placeholder 3"/>
          <p:cNvSpPr>
            <a:spLocks noGrp="1"/>
          </p:cNvSpPr>
          <p:nvPr>
            <p:ph type="sldNum" sz="quarter" idx="5"/>
          </p:nvPr>
        </p:nvSpPr>
        <p:spPr/>
        <p:txBody>
          <a:bodyPr/>
          <a:lstStyle/>
          <a:p>
            <a:fld id="{5651CEBB-22FE-4478-92BB-79F85209B6F2}" type="slidenum">
              <a:rPr lang="en-US" smtClean="0"/>
              <a:pPr/>
              <a:t>46</a:t>
            </a:fld>
            <a:endParaRPr lang="en-US"/>
          </a:p>
        </p:txBody>
      </p:sp>
    </p:spTree>
    <p:extLst>
      <p:ext uri="{BB962C8B-B14F-4D97-AF65-F5344CB8AC3E}">
        <p14:creationId xmlns:p14="http://schemas.microsoft.com/office/powerpoint/2010/main" val="2749251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a tool Sandia National Labs developed for implementation of the Geothermal Hydrogen System for cities. Market Penetration of Hydrogen Enabled Equipment.</a:t>
            </a:r>
          </a:p>
        </p:txBody>
      </p:sp>
      <p:sp>
        <p:nvSpPr>
          <p:cNvPr id="4" name="Slide Number Placeholder 3"/>
          <p:cNvSpPr>
            <a:spLocks noGrp="1"/>
          </p:cNvSpPr>
          <p:nvPr>
            <p:ph type="sldNum" sz="quarter" idx="5"/>
          </p:nvPr>
        </p:nvSpPr>
        <p:spPr/>
        <p:txBody>
          <a:bodyPr/>
          <a:lstStyle/>
          <a:p>
            <a:fld id="{5651CEBB-22FE-4478-92BB-79F85209B6F2}" type="slidenum">
              <a:rPr lang="en-US" smtClean="0"/>
              <a:pPr/>
              <a:t>47</a:t>
            </a:fld>
            <a:endParaRPr lang="en-US"/>
          </a:p>
        </p:txBody>
      </p:sp>
    </p:spTree>
    <p:extLst>
      <p:ext uri="{BB962C8B-B14F-4D97-AF65-F5344CB8AC3E}">
        <p14:creationId xmlns:p14="http://schemas.microsoft.com/office/powerpoint/2010/main" val="4108903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driver is the wells. Deeper wells store more kg of hydrogen. Which leads to lower number of wells. Less cost per kg delivered. CAPEX with M&amp;O is 40.5 cents per kg. With 40.5 cents profit per kg. Taxes projected to be 18 cents per kg. Total $1 per kg hydrogen delivered.</a:t>
            </a:r>
          </a:p>
        </p:txBody>
      </p:sp>
      <p:sp>
        <p:nvSpPr>
          <p:cNvPr id="4" name="Slide Number Placeholder 3"/>
          <p:cNvSpPr>
            <a:spLocks noGrp="1"/>
          </p:cNvSpPr>
          <p:nvPr>
            <p:ph type="sldNum" sz="quarter" idx="5"/>
          </p:nvPr>
        </p:nvSpPr>
        <p:spPr/>
        <p:txBody>
          <a:bodyPr/>
          <a:lstStyle/>
          <a:p>
            <a:fld id="{5651CEBB-22FE-4478-92BB-79F85209B6F2}" type="slidenum">
              <a:rPr lang="en-US" smtClean="0"/>
              <a:pPr/>
              <a:t>48</a:t>
            </a:fld>
            <a:endParaRPr lang="en-US"/>
          </a:p>
        </p:txBody>
      </p:sp>
    </p:spTree>
    <p:extLst>
      <p:ext uri="{BB962C8B-B14F-4D97-AF65-F5344CB8AC3E}">
        <p14:creationId xmlns:p14="http://schemas.microsoft.com/office/powerpoint/2010/main" val="1406564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Baltimore converted their street lanterns over to electric in 1970. The Baltimore Gas Light Company was providing Town Gas to the City of Baltimore for over 150 years. 1200 Gas Street Lights. 427,000 homes in 1969. This Gas Lantern is on the National Historic Landmark Registry. The city has installed security cameras all around the lantern. Its just as important as the Washington Monument or Mt. Rushmore. They conduct a gas lantern holiday every year on February 7th. The Baltimore Gas Light Company was founded on February 7th, 1817. The still burn town gas in this lantern. They’ve been burning a hydrogen mixed gas in this lantern for over Two Centuries.</a:t>
            </a:r>
          </a:p>
          <a:p>
            <a:endParaRPr lang="en-US" dirty="0"/>
          </a:p>
          <a:p>
            <a:r>
              <a:rPr lang="en-US" dirty="0"/>
              <a:t>What are the issues with the Oil and Gas Industry. When it comes to Oil Fields, the last thing that passes through the well head is natural gas. Saudi Aramco currently has this hydrogen project where they are trying to transport hydrogen from the Middle East to Japan. First they perform Steam Reforming. They take a pipe full of nickel ball bearings and heat it to 500C. Then introduce Steam and Natural Gas to produce SYN Gas. They then use Water Shift Reaction to remove the CO. Carbon Monoxide, Water and Iron Chrome catalyst are converted to CO2 in water and hydrogen. The Hydrogen is then cryogenically frozen down to -250C. Until the Hydrogen is a liquid and room pressure. This cryogenic hydrogen is then transported from Saudi Arabia to Japan.</a:t>
            </a:r>
          </a:p>
          <a:p>
            <a:endParaRPr lang="en-US" dirty="0"/>
          </a:p>
          <a:p>
            <a:r>
              <a:rPr lang="en-US" dirty="0"/>
              <a:t>The project id absurd on three levels.</a:t>
            </a:r>
          </a:p>
          <a:p>
            <a:pPr marL="0" indent="0">
              <a:buNone/>
            </a:pPr>
            <a:r>
              <a:rPr lang="en-US" dirty="0"/>
              <a:t>1) The cost is $150 per kg.</a:t>
            </a:r>
          </a:p>
          <a:p>
            <a:pPr marL="0" indent="0">
              <a:buNone/>
            </a:pPr>
            <a:r>
              <a:rPr lang="en-US" dirty="0"/>
              <a:t>2) Japan is surrounded by an ocean of hydrogen. And you wouldn’t believe how much rainfall they get.</a:t>
            </a:r>
          </a:p>
          <a:p>
            <a:pPr marL="0" indent="0">
              <a:buNone/>
            </a:pPr>
            <a:r>
              <a:rPr lang="en-US" dirty="0"/>
              <a:t>3) Why would you transport a substance that cover 70% of the planet?</a:t>
            </a:r>
          </a:p>
          <a:p>
            <a:pPr marL="0" indent="0">
              <a:buNone/>
            </a:pPr>
            <a:endParaRPr lang="en-US" dirty="0"/>
          </a:p>
          <a:p>
            <a:pPr marL="0" indent="0">
              <a:buNone/>
            </a:pPr>
            <a:r>
              <a:rPr lang="en-US" dirty="0"/>
              <a:t>The Oil &amp; Gas industry is an Industry that takes a finite substance, only found in certain places of our World. Refine it into some great products like Diesel and gasoline. And ship it to the other side of the planet? Why would you try to ship a substance </a:t>
            </a:r>
            <a:r>
              <a:rPr lang="en-US"/>
              <a:t>as ubiquities </a:t>
            </a:r>
            <a:r>
              <a:rPr lang="en-US" dirty="0"/>
              <a:t>as hydrogen?</a:t>
            </a:r>
          </a:p>
        </p:txBody>
      </p:sp>
      <p:sp>
        <p:nvSpPr>
          <p:cNvPr id="4" name="Slide Number Placeholder 3"/>
          <p:cNvSpPr>
            <a:spLocks noGrp="1"/>
          </p:cNvSpPr>
          <p:nvPr>
            <p:ph type="sldNum" sz="quarter" idx="5"/>
          </p:nvPr>
        </p:nvSpPr>
        <p:spPr/>
        <p:txBody>
          <a:bodyPr/>
          <a:lstStyle/>
          <a:p>
            <a:fld id="{5651CEBB-22FE-4478-92BB-79F85209B6F2}" type="slidenum">
              <a:rPr lang="en-US" smtClean="0"/>
              <a:pPr/>
              <a:t>49</a:t>
            </a:fld>
            <a:endParaRPr lang="en-US"/>
          </a:p>
        </p:txBody>
      </p:sp>
    </p:spTree>
    <p:extLst>
      <p:ext uri="{BB962C8B-B14F-4D97-AF65-F5344CB8AC3E}">
        <p14:creationId xmlns:p14="http://schemas.microsoft.com/office/powerpoint/2010/main" val="135050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Other demonstrations followed in France and in the United States, but, it is generally recognized that the first commercial gas plant was built by the London and Westminster Gas Light and Coke Company in Great Peter Street in 1812 laying wooden pipes to illuminate Westminster Bridge with gas lights on New Year's Eve in 1813.</a:t>
            </a:r>
          </a:p>
          <a:p>
            <a:r>
              <a:rPr lang="en-US" dirty="0"/>
              <a:t>2) In 1816, Rembrandt Peale and four others established the Gas Light Company of Baltimore, the first manufactured gas company in America.</a:t>
            </a:r>
          </a:p>
          <a:p>
            <a:r>
              <a:rPr lang="en-US" dirty="0"/>
              <a:t>3) The first German gas plant was built in Hannover in 1825 and by 1870 there were 340 gas plants in Germany making town gas from coal, wood, peat and other materials.</a:t>
            </a:r>
          </a:p>
          <a:p>
            <a:r>
              <a:rPr lang="en-US" dirty="0"/>
              <a:t>4) In the 1850s every small to medium-sized town and city had a gas plant to provide for street lighting. Subscribing customers could also have piped lines to their houses. By this era, gas lighting became accepted. Gaslight trickled down to the middle class and later came gas cookers and stoves</a:t>
            </a:r>
          </a:p>
          <a:p>
            <a:r>
              <a:rPr lang="en-US" dirty="0"/>
              <a:t>5) The 1860s were the golden age of coal gas development. Scientists like </a:t>
            </a:r>
            <a:r>
              <a:rPr lang="en-US" dirty="0" err="1"/>
              <a:t>Kekulé</a:t>
            </a:r>
            <a:r>
              <a:rPr lang="en-US" dirty="0"/>
              <a:t> and Perkin cracked the secrets of organic chemistry to reveal how gas is made and its composition.</a:t>
            </a:r>
          </a:p>
          <a:p>
            <a:r>
              <a:rPr lang="en-US" dirty="0"/>
              <a:t>6) Every town in North America and Europe with a population greater than 10,000 had town gas by 1899.</a:t>
            </a:r>
          </a:p>
          <a:p>
            <a:r>
              <a:rPr lang="en-US" dirty="0"/>
              <a:t>7) George Westinghouse invented the Natural Gas System in 1890s. His intention was to save lives. A number of people used town gas to commit suicide. In addition to home poisonings. </a:t>
            </a:r>
          </a:p>
          <a:p>
            <a:r>
              <a:rPr lang="en-US" dirty="0"/>
              <a:t>8) The Natural Gas System was deployed in the U.S. in 1950. </a:t>
            </a:r>
          </a:p>
          <a:p>
            <a:r>
              <a:rPr lang="en-US" dirty="0"/>
              <a:t>9) By 1966 all of the Town Gas plants had been shutdown and converted to Natural Gas. Except for Indianapolis and Honolulu.</a:t>
            </a:r>
          </a:p>
          <a:p>
            <a:r>
              <a:rPr lang="en-US" dirty="0"/>
              <a:t>10) England had converted to Natural Gas in 1970, upon discovery of the North Sea Oil Field. The North Sea went into terminal decline over 20 years ago. Many in the British Parliament are rediscovering the old town gas system. </a:t>
            </a:r>
          </a:p>
        </p:txBody>
      </p:sp>
      <p:sp>
        <p:nvSpPr>
          <p:cNvPr id="4" name="Slide Number Placeholder 3"/>
          <p:cNvSpPr>
            <a:spLocks noGrp="1"/>
          </p:cNvSpPr>
          <p:nvPr>
            <p:ph type="sldNum" sz="quarter" idx="5"/>
          </p:nvPr>
        </p:nvSpPr>
        <p:spPr/>
        <p:txBody>
          <a:bodyPr/>
          <a:lstStyle/>
          <a:p>
            <a:fld id="{5651CEBB-22FE-4478-92BB-79F85209B6F2}" type="slidenum">
              <a:rPr lang="en-US" smtClean="0"/>
              <a:pPr/>
              <a:t>5</a:t>
            </a:fld>
            <a:endParaRPr lang="en-US"/>
          </a:p>
        </p:txBody>
      </p:sp>
    </p:spTree>
    <p:extLst>
      <p:ext uri="{BB962C8B-B14F-4D97-AF65-F5344CB8AC3E}">
        <p14:creationId xmlns:p14="http://schemas.microsoft.com/office/powerpoint/2010/main" val="134864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C5FED-0429-CBA3-A066-5D17F2B56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B539C-D1A1-9765-C8D9-86BE24D59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FB943-8E8B-06F5-C31C-9341683CFD42}"/>
              </a:ext>
            </a:extLst>
          </p:cNvPr>
          <p:cNvSpPr>
            <a:spLocks noGrp="1"/>
          </p:cNvSpPr>
          <p:nvPr>
            <p:ph type="body" idx="1"/>
          </p:nvPr>
        </p:nvSpPr>
        <p:spPr/>
        <p:txBody>
          <a:bodyPr/>
          <a:lstStyle/>
          <a:p>
            <a:r>
              <a:rPr lang="en-US" dirty="0"/>
              <a:t>Constructed in 1908 the Indianapolis Gas and Coke plant, on a 22 acre site along Prospect St, was a facility built to supply Indianapolis and the surrounding area with town gas. It also supplied coke, a product of coal burned in an oxygen-less ovens, to various steel plants around the country. At the time of it's construction, the state-of-the-art facility was the largest in the United States. It contained two massive coke batteries and a huge syn gas processing division, along with cooling and ammonia towers, power plant, and a gasometer.</a:t>
            </a:r>
          </a:p>
          <a:p>
            <a:endParaRPr lang="en-US" dirty="0"/>
          </a:p>
          <a:p>
            <a:r>
              <a:rPr lang="en-US" dirty="0"/>
              <a:t>The plant was shutdown in 2014. It had been supplying a hydrogen mixed gas to ~6M people in the Indianapolis Area for over a Century.</a:t>
            </a:r>
          </a:p>
          <a:p>
            <a:r>
              <a:rPr lang="en-US" dirty="0"/>
              <a:t>The Factors contributing to the shutdown were the quality of the coal. Producing Steel is all about the quality of the inputs. Most Steel Foundry's today use refinery coke.</a:t>
            </a:r>
          </a:p>
          <a:p>
            <a:endParaRPr lang="en-US" dirty="0"/>
          </a:p>
        </p:txBody>
      </p:sp>
      <p:sp>
        <p:nvSpPr>
          <p:cNvPr id="4" name="Slide Number Placeholder 3">
            <a:extLst>
              <a:ext uri="{FF2B5EF4-FFF2-40B4-BE49-F238E27FC236}">
                <a16:creationId xmlns:a16="http://schemas.microsoft.com/office/drawing/2014/main" id="{7D021C2E-A80D-DE94-5A28-BA1B71B27765}"/>
              </a:ext>
            </a:extLst>
          </p:cNvPr>
          <p:cNvSpPr>
            <a:spLocks noGrp="1"/>
          </p:cNvSpPr>
          <p:nvPr>
            <p:ph type="sldNum" sz="quarter" idx="5"/>
          </p:nvPr>
        </p:nvSpPr>
        <p:spPr/>
        <p:txBody>
          <a:bodyPr/>
          <a:lstStyle/>
          <a:p>
            <a:fld id="{5651CEBB-22FE-4478-92BB-79F85209B6F2}" type="slidenum">
              <a:rPr lang="en-US" smtClean="0"/>
              <a:pPr/>
              <a:t>6</a:t>
            </a:fld>
            <a:endParaRPr lang="en-US"/>
          </a:p>
        </p:txBody>
      </p:sp>
    </p:spTree>
    <p:extLst>
      <p:ext uri="{BB962C8B-B14F-4D97-AF65-F5344CB8AC3E}">
        <p14:creationId xmlns:p14="http://schemas.microsoft.com/office/powerpoint/2010/main" val="307578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Perry K, a town gas plant built in 1870, in Indianapolis, produces syn gas for there primary customer Eli Lilly. The old town gas system was designed around the gasification of coal. By grinding coal and water together, then heat is introduced, Carbon and water is transformed into Carbon Monoxide and Hydrogen. Perry K’s, Syn Gas is 40% Carbon Monoxide and 60% Hydrogen. By 1873 this plant provided syn gas, water gas, to over 1200 Street lanterns in downtown Indianapolis. They also provided gas for 47,000 homes. As was the case in many towns and cities in the World at that time. In 2016 the plant was converted from gasification to steam reforming of natural gas. Eli Lilly uses the syn gas to polymerizes plastic coatings on pills, methanol and as the starting place for many drugs. Gasification of carbon is over 400 years old. When Eli Lilly’s production line is idle, the syn gas is stored underground, under downtown Indianapolis, in a water well. In addition, Perry K provides steam and chilled water to all the buildings in downtown Indianapolis. </a:t>
            </a:r>
          </a:p>
          <a:p>
            <a:endParaRPr lang="en-US" dirty="0"/>
          </a:p>
          <a:p>
            <a:r>
              <a:rPr lang="en-US" dirty="0"/>
              <a:t>This was my first power plant when I went to work for IPL in 1998.</a:t>
            </a:r>
          </a:p>
        </p:txBody>
      </p:sp>
      <p:sp>
        <p:nvSpPr>
          <p:cNvPr id="4" name="Slide Number Placeholder 3"/>
          <p:cNvSpPr>
            <a:spLocks noGrp="1"/>
          </p:cNvSpPr>
          <p:nvPr>
            <p:ph type="sldNum" sz="quarter" idx="5"/>
          </p:nvPr>
        </p:nvSpPr>
        <p:spPr/>
        <p:txBody>
          <a:bodyPr/>
          <a:lstStyle/>
          <a:p>
            <a:fld id="{5651CEBB-22FE-4478-92BB-79F85209B6F2}" type="slidenum">
              <a:rPr lang="en-US" smtClean="0"/>
              <a:pPr/>
              <a:t>7</a:t>
            </a:fld>
            <a:endParaRPr lang="en-US"/>
          </a:p>
        </p:txBody>
      </p:sp>
    </p:spTree>
    <p:extLst>
      <p:ext uri="{BB962C8B-B14F-4D97-AF65-F5344CB8AC3E}">
        <p14:creationId xmlns:p14="http://schemas.microsoft.com/office/powerpoint/2010/main" val="115943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Wabash Valley power Plant was brought online in 1991. Wabash Valley turns anything with carbon into syn gas, which in turn is burned in four GE-7HA Gas Turbines. The Turbines in addition power three Steam Turbines, through a HERSOG, Heat Recovery Steam Generator. Wabash Valley uses garbage, farm waste, wood pellets and even Refinery Coke as source material for its gasifier. The plant currently is adding a Haber Ammonia plant to its capabilities. This plant requires greater than 500 tons of carbon material per day just to maintain its economics. The sorting of trash and other material is a main endeavor just to make sure bottles and cans don’t end up in the gasifier.</a:t>
            </a:r>
          </a:p>
        </p:txBody>
      </p:sp>
      <p:sp>
        <p:nvSpPr>
          <p:cNvPr id="4" name="Slide Number Placeholder 3"/>
          <p:cNvSpPr>
            <a:spLocks noGrp="1"/>
          </p:cNvSpPr>
          <p:nvPr>
            <p:ph type="sldNum" sz="quarter" idx="5"/>
          </p:nvPr>
        </p:nvSpPr>
        <p:spPr/>
        <p:txBody>
          <a:bodyPr/>
          <a:lstStyle/>
          <a:p>
            <a:fld id="{5651CEBB-22FE-4478-92BB-79F85209B6F2}" type="slidenum">
              <a:rPr lang="en-US" smtClean="0"/>
              <a:pPr/>
              <a:t>8</a:t>
            </a:fld>
            <a:endParaRPr lang="en-US"/>
          </a:p>
        </p:txBody>
      </p:sp>
    </p:spTree>
    <p:extLst>
      <p:ext uri="{BB962C8B-B14F-4D97-AF65-F5344CB8AC3E}">
        <p14:creationId xmlns:p14="http://schemas.microsoft.com/office/powerpoint/2010/main" val="248344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 gas can be turned into many different types of plastic. This is a process for making most plastics before the age of oil. In fact, the Petrochemical Industry adopted most of its process from the old syn gas system. Unfortunately, the U.S. only produces enough Bio-Mass to make the equivalent of 2 million barrels per day of transportation fuel. If we use trash as the feed material for the gasification process, maybe we could produce 6 million barrels per day of transportation fuel.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Coal Gasification is where our modern chemical industry came from. The technology is 416 years old. The U.S. Consumes 2 million barrels per day of crude oil.</a:t>
            </a:r>
          </a:p>
          <a:p>
            <a:endParaRPr lang="en-US" dirty="0"/>
          </a:p>
        </p:txBody>
      </p:sp>
      <p:sp>
        <p:nvSpPr>
          <p:cNvPr id="4" name="Slide Number Placeholder 3"/>
          <p:cNvSpPr>
            <a:spLocks noGrp="1"/>
          </p:cNvSpPr>
          <p:nvPr>
            <p:ph type="sldNum" sz="quarter" idx="5"/>
          </p:nvPr>
        </p:nvSpPr>
        <p:spPr/>
        <p:txBody>
          <a:bodyPr/>
          <a:lstStyle/>
          <a:p>
            <a:fld id="{5651CEBB-22FE-4478-92BB-79F85209B6F2}" type="slidenum">
              <a:rPr lang="en-US" smtClean="0"/>
              <a:pPr/>
              <a:t>9</a:t>
            </a:fld>
            <a:endParaRPr lang="en-US"/>
          </a:p>
        </p:txBody>
      </p:sp>
    </p:spTree>
    <p:extLst>
      <p:ext uri="{BB962C8B-B14F-4D97-AF65-F5344CB8AC3E}">
        <p14:creationId xmlns:p14="http://schemas.microsoft.com/office/powerpoint/2010/main" val="1292786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B447-0FD4-4A41-B6F5-D9C2F6FE59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5E2962-B6B0-4E18-BB5C-8A284DEAA9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E3291E-D226-42DD-BBD1-7E8FE9EDFF13}"/>
              </a:ext>
            </a:extLst>
          </p:cNvPr>
          <p:cNvSpPr>
            <a:spLocks noGrp="1"/>
          </p:cNvSpPr>
          <p:nvPr>
            <p:ph type="dt" sz="half" idx="10"/>
          </p:nvPr>
        </p:nvSpPr>
        <p:spPr/>
        <p:txBody>
          <a:bodyPr/>
          <a:lstStyle/>
          <a:p>
            <a:fld id="{E613D395-9315-4BF1-8C20-4EBB7C146E0C}" type="datetimeFigureOut">
              <a:rPr lang="en-US" smtClean="0"/>
              <a:pPr/>
              <a:t>5/1/2025</a:t>
            </a:fld>
            <a:endParaRPr lang="en-US"/>
          </a:p>
        </p:txBody>
      </p:sp>
      <p:sp>
        <p:nvSpPr>
          <p:cNvPr id="5" name="Footer Placeholder 4">
            <a:extLst>
              <a:ext uri="{FF2B5EF4-FFF2-40B4-BE49-F238E27FC236}">
                <a16:creationId xmlns:a16="http://schemas.microsoft.com/office/drawing/2014/main" id="{25AEFA4B-B8E9-4989-B4FC-BF09D0487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0805E-6D39-45D5-8EB6-FC9812181FC0}"/>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96290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F0B9-5B74-4A3A-AAD4-683B192B2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F499EC-0F81-4FFD-BDF4-04D4F32173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72733-C8CA-4F28-85AD-1F4E4005A527}"/>
              </a:ext>
            </a:extLst>
          </p:cNvPr>
          <p:cNvSpPr>
            <a:spLocks noGrp="1"/>
          </p:cNvSpPr>
          <p:nvPr>
            <p:ph type="dt" sz="half" idx="10"/>
          </p:nvPr>
        </p:nvSpPr>
        <p:spPr/>
        <p:txBody>
          <a:bodyPr/>
          <a:lstStyle/>
          <a:p>
            <a:fld id="{E613D395-9315-4BF1-8C20-4EBB7C146E0C}" type="datetimeFigureOut">
              <a:rPr lang="en-US" smtClean="0"/>
              <a:pPr/>
              <a:t>5/1/2025</a:t>
            </a:fld>
            <a:endParaRPr lang="en-US"/>
          </a:p>
        </p:txBody>
      </p:sp>
      <p:sp>
        <p:nvSpPr>
          <p:cNvPr id="5" name="Footer Placeholder 4">
            <a:extLst>
              <a:ext uri="{FF2B5EF4-FFF2-40B4-BE49-F238E27FC236}">
                <a16:creationId xmlns:a16="http://schemas.microsoft.com/office/drawing/2014/main" id="{F4146171-D554-49AB-9F97-F378F64E7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D0207-77A4-445F-AA96-CE8CECCDA2B2}"/>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72990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1C551-4181-4CF2-8065-A3F0F3DD23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FC580B-30C7-4EE6-BEAC-80E7607AFC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33BDC-E4F0-49EE-BB85-CFF531F7861C}"/>
              </a:ext>
            </a:extLst>
          </p:cNvPr>
          <p:cNvSpPr>
            <a:spLocks noGrp="1"/>
          </p:cNvSpPr>
          <p:nvPr>
            <p:ph type="dt" sz="half" idx="10"/>
          </p:nvPr>
        </p:nvSpPr>
        <p:spPr/>
        <p:txBody>
          <a:bodyPr/>
          <a:lstStyle/>
          <a:p>
            <a:fld id="{E613D395-9315-4BF1-8C20-4EBB7C146E0C}" type="datetimeFigureOut">
              <a:rPr lang="en-US" smtClean="0"/>
              <a:pPr/>
              <a:t>5/1/2025</a:t>
            </a:fld>
            <a:endParaRPr lang="en-US"/>
          </a:p>
        </p:txBody>
      </p:sp>
      <p:sp>
        <p:nvSpPr>
          <p:cNvPr id="5" name="Footer Placeholder 4">
            <a:extLst>
              <a:ext uri="{FF2B5EF4-FFF2-40B4-BE49-F238E27FC236}">
                <a16:creationId xmlns:a16="http://schemas.microsoft.com/office/drawing/2014/main" id="{D0D2CC25-98F3-42BE-9F5A-A486EDA18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146A6-D0F1-44EF-A5BB-D7BFD6FA25F5}"/>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03839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E53C-3132-4C3D-A29D-CE4957464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D04F7-4C7F-4DFD-9987-6AF9A649DC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95B0A-88B7-4EB4-ADD2-BEA5AE5B79D4}"/>
              </a:ext>
            </a:extLst>
          </p:cNvPr>
          <p:cNvSpPr>
            <a:spLocks noGrp="1"/>
          </p:cNvSpPr>
          <p:nvPr>
            <p:ph type="dt" sz="half" idx="10"/>
          </p:nvPr>
        </p:nvSpPr>
        <p:spPr/>
        <p:txBody>
          <a:bodyPr/>
          <a:lstStyle/>
          <a:p>
            <a:fld id="{E613D395-9315-4BF1-8C20-4EBB7C146E0C}" type="datetimeFigureOut">
              <a:rPr lang="en-US" smtClean="0"/>
              <a:pPr/>
              <a:t>5/1/2025</a:t>
            </a:fld>
            <a:endParaRPr lang="en-US"/>
          </a:p>
        </p:txBody>
      </p:sp>
      <p:sp>
        <p:nvSpPr>
          <p:cNvPr id="5" name="Footer Placeholder 4">
            <a:extLst>
              <a:ext uri="{FF2B5EF4-FFF2-40B4-BE49-F238E27FC236}">
                <a16:creationId xmlns:a16="http://schemas.microsoft.com/office/drawing/2014/main" id="{6256EC0E-1B52-4808-9160-0EDA71DCD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AF3B9-BEC9-40AC-89B2-DF4EC98A4414}"/>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213403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B2DF-7DD1-4379-A3EC-EFEA711F1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2BC359-35DA-4682-8082-F35035878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4CF7BD-4815-4F12-BC2A-E924AEDD8D65}"/>
              </a:ext>
            </a:extLst>
          </p:cNvPr>
          <p:cNvSpPr>
            <a:spLocks noGrp="1"/>
          </p:cNvSpPr>
          <p:nvPr>
            <p:ph type="dt" sz="half" idx="10"/>
          </p:nvPr>
        </p:nvSpPr>
        <p:spPr/>
        <p:txBody>
          <a:bodyPr/>
          <a:lstStyle/>
          <a:p>
            <a:fld id="{E613D395-9315-4BF1-8C20-4EBB7C146E0C}" type="datetimeFigureOut">
              <a:rPr lang="en-US" smtClean="0"/>
              <a:pPr/>
              <a:t>5/1/2025</a:t>
            </a:fld>
            <a:endParaRPr lang="en-US"/>
          </a:p>
        </p:txBody>
      </p:sp>
      <p:sp>
        <p:nvSpPr>
          <p:cNvPr id="5" name="Footer Placeholder 4">
            <a:extLst>
              <a:ext uri="{FF2B5EF4-FFF2-40B4-BE49-F238E27FC236}">
                <a16:creationId xmlns:a16="http://schemas.microsoft.com/office/drawing/2014/main" id="{D5E6F233-0391-4856-BC3A-B61EFE174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24C77-8A00-45B6-A2FF-8D51C054D2B0}"/>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427452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93CCC-4434-401E-8382-40A5A28FDE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B7C14-AEBC-4F4E-8F43-6CF90543FA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391021-243B-4E8B-884E-677865B167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1C719-C483-4F01-8331-1A280776A22A}"/>
              </a:ext>
            </a:extLst>
          </p:cNvPr>
          <p:cNvSpPr>
            <a:spLocks noGrp="1"/>
          </p:cNvSpPr>
          <p:nvPr>
            <p:ph type="dt" sz="half" idx="10"/>
          </p:nvPr>
        </p:nvSpPr>
        <p:spPr/>
        <p:txBody>
          <a:bodyPr/>
          <a:lstStyle/>
          <a:p>
            <a:fld id="{E613D395-9315-4BF1-8C20-4EBB7C146E0C}" type="datetimeFigureOut">
              <a:rPr lang="en-US" smtClean="0"/>
              <a:pPr/>
              <a:t>5/1/2025</a:t>
            </a:fld>
            <a:endParaRPr lang="en-US"/>
          </a:p>
        </p:txBody>
      </p:sp>
      <p:sp>
        <p:nvSpPr>
          <p:cNvPr id="6" name="Footer Placeholder 5">
            <a:extLst>
              <a:ext uri="{FF2B5EF4-FFF2-40B4-BE49-F238E27FC236}">
                <a16:creationId xmlns:a16="http://schemas.microsoft.com/office/drawing/2014/main" id="{983C63EC-87A7-4BF9-AF82-5CD5749EF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9C1B0-4759-4406-AADD-CC9CFDCEF2EB}"/>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55761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5864-379F-4473-9ED2-A517C98A5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2D80C-16AC-4B0D-9DAE-A1EB7DA5A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07C62D-81F5-4753-99F4-5AB63218A3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460FF-6AA7-4C8E-BD7E-56C893A8F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88EE6-E6D6-4A02-B683-EE288110AA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7DE7F2-1F9B-404E-8CC1-582E990FA7C8}"/>
              </a:ext>
            </a:extLst>
          </p:cNvPr>
          <p:cNvSpPr>
            <a:spLocks noGrp="1"/>
          </p:cNvSpPr>
          <p:nvPr>
            <p:ph type="dt" sz="half" idx="10"/>
          </p:nvPr>
        </p:nvSpPr>
        <p:spPr/>
        <p:txBody>
          <a:bodyPr/>
          <a:lstStyle/>
          <a:p>
            <a:fld id="{E613D395-9315-4BF1-8C20-4EBB7C146E0C}" type="datetimeFigureOut">
              <a:rPr lang="en-US" smtClean="0"/>
              <a:pPr/>
              <a:t>5/1/2025</a:t>
            </a:fld>
            <a:endParaRPr lang="en-US"/>
          </a:p>
        </p:txBody>
      </p:sp>
      <p:sp>
        <p:nvSpPr>
          <p:cNvPr id="8" name="Footer Placeholder 7">
            <a:extLst>
              <a:ext uri="{FF2B5EF4-FFF2-40B4-BE49-F238E27FC236}">
                <a16:creationId xmlns:a16="http://schemas.microsoft.com/office/drawing/2014/main" id="{E9C7A1D5-8021-4590-AA11-B256ECF589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C17F1-ED79-4EBF-9AE8-9E7CB26C4EEB}"/>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16413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935F-8D07-498D-8B68-60B9A1781B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6327E6-80B5-424A-9C29-68F11BE67DA0}"/>
              </a:ext>
            </a:extLst>
          </p:cNvPr>
          <p:cNvSpPr>
            <a:spLocks noGrp="1"/>
          </p:cNvSpPr>
          <p:nvPr>
            <p:ph type="dt" sz="half" idx="10"/>
          </p:nvPr>
        </p:nvSpPr>
        <p:spPr/>
        <p:txBody>
          <a:bodyPr/>
          <a:lstStyle/>
          <a:p>
            <a:fld id="{E613D395-9315-4BF1-8C20-4EBB7C146E0C}" type="datetimeFigureOut">
              <a:rPr lang="en-US" smtClean="0"/>
              <a:pPr/>
              <a:t>5/1/2025</a:t>
            </a:fld>
            <a:endParaRPr lang="en-US"/>
          </a:p>
        </p:txBody>
      </p:sp>
      <p:sp>
        <p:nvSpPr>
          <p:cNvPr id="4" name="Footer Placeholder 3">
            <a:extLst>
              <a:ext uri="{FF2B5EF4-FFF2-40B4-BE49-F238E27FC236}">
                <a16:creationId xmlns:a16="http://schemas.microsoft.com/office/drawing/2014/main" id="{4E728196-6DCF-4047-AF54-4CDBDB327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AE26D9-82B1-4BA8-869A-70169EF2A889}"/>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37970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95FD7-782F-45F4-AED3-C7F456926AB7}"/>
              </a:ext>
            </a:extLst>
          </p:cNvPr>
          <p:cNvSpPr>
            <a:spLocks noGrp="1"/>
          </p:cNvSpPr>
          <p:nvPr>
            <p:ph type="dt" sz="half" idx="10"/>
          </p:nvPr>
        </p:nvSpPr>
        <p:spPr/>
        <p:txBody>
          <a:bodyPr/>
          <a:lstStyle/>
          <a:p>
            <a:fld id="{E613D395-9315-4BF1-8C20-4EBB7C146E0C}" type="datetimeFigureOut">
              <a:rPr lang="en-US" smtClean="0"/>
              <a:pPr/>
              <a:t>5/1/2025</a:t>
            </a:fld>
            <a:endParaRPr lang="en-US"/>
          </a:p>
        </p:txBody>
      </p:sp>
      <p:sp>
        <p:nvSpPr>
          <p:cNvPr id="3" name="Footer Placeholder 2">
            <a:extLst>
              <a:ext uri="{FF2B5EF4-FFF2-40B4-BE49-F238E27FC236}">
                <a16:creationId xmlns:a16="http://schemas.microsoft.com/office/drawing/2014/main" id="{DAC3CA33-AAFB-4E31-AE89-3FA63CC008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7F1403-9C18-4EF1-B376-AE5D4E5036E5}"/>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12813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F975-F784-48C7-A74F-63F3F0508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E61400-F582-47A6-B909-55A3C6BDF0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69F6BD-6123-439C-963F-E09011130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DC351-5D3F-4BF3-A233-83CCB98A803B}"/>
              </a:ext>
            </a:extLst>
          </p:cNvPr>
          <p:cNvSpPr>
            <a:spLocks noGrp="1"/>
          </p:cNvSpPr>
          <p:nvPr>
            <p:ph type="dt" sz="half" idx="10"/>
          </p:nvPr>
        </p:nvSpPr>
        <p:spPr/>
        <p:txBody>
          <a:bodyPr/>
          <a:lstStyle/>
          <a:p>
            <a:fld id="{E613D395-9315-4BF1-8C20-4EBB7C146E0C}" type="datetimeFigureOut">
              <a:rPr lang="en-US" smtClean="0"/>
              <a:pPr/>
              <a:t>5/1/2025</a:t>
            </a:fld>
            <a:endParaRPr lang="en-US"/>
          </a:p>
        </p:txBody>
      </p:sp>
      <p:sp>
        <p:nvSpPr>
          <p:cNvPr id="6" name="Footer Placeholder 5">
            <a:extLst>
              <a:ext uri="{FF2B5EF4-FFF2-40B4-BE49-F238E27FC236}">
                <a16:creationId xmlns:a16="http://schemas.microsoft.com/office/drawing/2014/main" id="{33E890EE-32C0-427A-ADC5-49421DB5F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08C9A7-FEE4-48AC-BF43-A5B4F6627590}"/>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325867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3BB2-73AB-4986-9110-08C216138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9FEF80-C140-424D-94A7-ABDA4544B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1EF70B-8D46-4759-8853-E77E9CB08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98DED-CB12-4C0D-8406-CF66C7B3D7FE}"/>
              </a:ext>
            </a:extLst>
          </p:cNvPr>
          <p:cNvSpPr>
            <a:spLocks noGrp="1"/>
          </p:cNvSpPr>
          <p:nvPr>
            <p:ph type="dt" sz="half" idx="10"/>
          </p:nvPr>
        </p:nvSpPr>
        <p:spPr/>
        <p:txBody>
          <a:bodyPr/>
          <a:lstStyle/>
          <a:p>
            <a:fld id="{E613D395-9315-4BF1-8C20-4EBB7C146E0C}" type="datetimeFigureOut">
              <a:rPr lang="en-US" smtClean="0"/>
              <a:pPr/>
              <a:t>5/1/2025</a:t>
            </a:fld>
            <a:endParaRPr lang="en-US"/>
          </a:p>
        </p:txBody>
      </p:sp>
      <p:sp>
        <p:nvSpPr>
          <p:cNvPr id="6" name="Footer Placeholder 5">
            <a:extLst>
              <a:ext uri="{FF2B5EF4-FFF2-40B4-BE49-F238E27FC236}">
                <a16:creationId xmlns:a16="http://schemas.microsoft.com/office/drawing/2014/main" id="{FDEE91E2-7734-4DBB-8E5E-2AC4377A5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A90E2-4314-4EA6-B3E9-15121245C239}"/>
              </a:ext>
            </a:extLst>
          </p:cNvPr>
          <p:cNvSpPr>
            <a:spLocks noGrp="1"/>
          </p:cNvSpPr>
          <p:nvPr>
            <p:ph type="sldNum" sz="quarter" idx="12"/>
          </p:nvPr>
        </p:nvSpPr>
        <p:spPr/>
        <p:txBody>
          <a:bodyPr/>
          <a:lstStyle/>
          <a:p>
            <a:fld id="{1F8C4B40-0F66-4293-8EB6-D9413A8D49EA}" type="slidenum">
              <a:rPr lang="en-US" smtClean="0"/>
              <a:pPr/>
              <a:t>‹#›</a:t>
            </a:fld>
            <a:endParaRPr lang="en-US"/>
          </a:p>
        </p:txBody>
      </p:sp>
    </p:spTree>
    <p:extLst>
      <p:ext uri="{BB962C8B-B14F-4D97-AF65-F5344CB8AC3E}">
        <p14:creationId xmlns:p14="http://schemas.microsoft.com/office/powerpoint/2010/main" val="125251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016181-B7CC-4F57-BDAE-AF6EEAF63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2F967E-5779-41B7-BE0A-BE8793EBD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CBD3F-342C-412E-966F-FB4AC741D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3D395-9315-4BF1-8C20-4EBB7C146E0C}" type="datetimeFigureOut">
              <a:rPr lang="en-US" smtClean="0"/>
              <a:pPr/>
              <a:t>5/1/2025</a:t>
            </a:fld>
            <a:endParaRPr lang="en-US"/>
          </a:p>
        </p:txBody>
      </p:sp>
      <p:sp>
        <p:nvSpPr>
          <p:cNvPr id="5" name="Footer Placeholder 4">
            <a:extLst>
              <a:ext uri="{FF2B5EF4-FFF2-40B4-BE49-F238E27FC236}">
                <a16:creationId xmlns:a16="http://schemas.microsoft.com/office/drawing/2014/main" id="{0055A1AA-4F53-4E4F-8AF6-A80C928CB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35C465-E0D7-4A59-8D83-081E78F6F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C4B40-0F66-4293-8EB6-D9413A8D49EA}" type="slidenum">
              <a:rPr lang="en-US" smtClean="0"/>
              <a:pPr/>
              <a:t>‹#›</a:t>
            </a:fld>
            <a:endParaRPr lang="en-US"/>
          </a:p>
        </p:txBody>
      </p:sp>
    </p:spTree>
    <p:extLst>
      <p:ext uri="{BB962C8B-B14F-4D97-AF65-F5344CB8AC3E}">
        <p14:creationId xmlns:p14="http://schemas.microsoft.com/office/powerpoint/2010/main" val="4160745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C0F821-A167-4C05-B235-EC69348B18F7}"/>
              </a:ext>
            </a:extLst>
          </p:cNvPr>
          <p:cNvSpPr>
            <a:spLocks noGrp="1"/>
          </p:cNvSpPr>
          <p:nvPr>
            <p:ph type="ctrTitle"/>
          </p:nvPr>
        </p:nvSpPr>
        <p:spPr>
          <a:xfrm>
            <a:off x="660041" y="2767106"/>
            <a:ext cx="2880828" cy="3071906"/>
          </a:xfrm>
        </p:spPr>
        <p:txBody>
          <a:bodyPr anchor="t">
            <a:normAutofit/>
          </a:bodyPr>
          <a:lstStyle/>
          <a:p>
            <a:pPr algn="l"/>
            <a:r>
              <a:rPr lang="en-US" sz="1600">
                <a:solidFill>
                  <a:srgbClr val="FFFFFF"/>
                </a:solidFill>
              </a:rPr>
              <a:t>https://electrumpower.tech</a:t>
            </a:r>
          </a:p>
        </p:txBody>
      </p:sp>
      <p:sp>
        <p:nvSpPr>
          <p:cNvPr id="3" name="Subtitle 2">
            <a:extLst>
              <a:ext uri="{FF2B5EF4-FFF2-40B4-BE49-F238E27FC236}">
                <a16:creationId xmlns:a16="http://schemas.microsoft.com/office/drawing/2014/main" id="{090A8A93-2AAD-4FAF-BF9A-AA6AE5812B0A}"/>
              </a:ext>
            </a:extLst>
          </p:cNvPr>
          <p:cNvSpPr>
            <a:spLocks noGrp="1"/>
          </p:cNvSpPr>
          <p:nvPr>
            <p:ph type="subTitle" idx="1"/>
          </p:nvPr>
        </p:nvSpPr>
        <p:spPr>
          <a:xfrm>
            <a:off x="660042" y="806824"/>
            <a:ext cx="2919738" cy="1494117"/>
          </a:xfrm>
        </p:spPr>
        <p:txBody>
          <a:bodyPr anchor="b">
            <a:normAutofit/>
          </a:bodyPr>
          <a:lstStyle/>
          <a:p>
            <a:pPr algn="l"/>
            <a:endParaRPr lang="en-US" sz="2000">
              <a:solidFill>
                <a:srgbClr val="FFFFFF"/>
              </a:solidFill>
            </a:endParaRPr>
          </a:p>
          <a:p>
            <a:pPr algn="l"/>
            <a:endParaRPr lang="en-US" sz="2000">
              <a:solidFill>
                <a:srgbClr val="FFFFFF"/>
              </a:solidFill>
            </a:endParaRPr>
          </a:p>
        </p:txBody>
      </p:sp>
      <p:pic>
        <p:nvPicPr>
          <p:cNvPr id="5" name="Picture 4" descr="Power2Gas 01152020m.jpg"/>
          <p:cNvPicPr>
            <a:picLocks noChangeAspect="1"/>
          </p:cNvPicPr>
          <p:nvPr/>
        </p:nvPicPr>
        <p:blipFill>
          <a:blip r:embed="rId3" cstate="print"/>
          <a:stretch>
            <a:fillRect/>
          </a:stretch>
        </p:blipFill>
        <p:spPr>
          <a:xfrm>
            <a:off x="4502428" y="800634"/>
            <a:ext cx="7225748" cy="5256731"/>
          </a:xfrm>
          <a:prstGeom prst="rect">
            <a:avLst/>
          </a:prstGeom>
        </p:spPr>
      </p:pic>
    </p:spTree>
    <p:extLst>
      <p:ext uri="{BB962C8B-B14F-4D97-AF65-F5344CB8AC3E}">
        <p14:creationId xmlns:p14="http://schemas.microsoft.com/office/powerpoint/2010/main" val="280874813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aph of a wave&#10;&#10;AI-generated content may be incorrect.">
            <a:extLst>
              <a:ext uri="{FF2B5EF4-FFF2-40B4-BE49-F238E27FC236}">
                <a16:creationId xmlns:a16="http://schemas.microsoft.com/office/drawing/2014/main" id="{24CC49AD-0A66-F03F-BF44-4F62042BE52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69143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geothermal energy&#10;&#10;AI-generated content may be incorrect.">
            <a:extLst>
              <a:ext uri="{FF2B5EF4-FFF2-40B4-BE49-F238E27FC236}">
                <a16:creationId xmlns:a16="http://schemas.microsoft.com/office/drawing/2014/main" id="{F0CBB4D3-9A83-3852-3AB2-6DA58632765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1881" y="228770"/>
            <a:ext cx="7751928" cy="6453481"/>
          </a:xfrm>
          <a:prstGeom prst="rect">
            <a:avLst/>
          </a:prstGeom>
        </p:spPr>
      </p:pic>
    </p:spTree>
    <p:extLst>
      <p:ext uri="{BB962C8B-B14F-4D97-AF65-F5344CB8AC3E}">
        <p14:creationId xmlns:p14="http://schemas.microsoft.com/office/powerpoint/2010/main" val="391387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volcano erupting in the snow&#10;&#10;AI-generated content may be incorrect.">
            <a:extLst>
              <a:ext uri="{FF2B5EF4-FFF2-40B4-BE49-F238E27FC236}">
                <a16:creationId xmlns:a16="http://schemas.microsoft.com/office/drawing/2014/main" id="{6EC550A3-A160-4047-5329-6490480EFFF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924F9-DC95-B430-FFE3-1F039BF43B9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Every 2,000 feet you drill</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01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white and brown label with text&#10;&#10;AI-generated content may be incorrect.">
            <a:extLst>
              <a:ext uri="{FF2B5EF4-FFF2-40B4-BE49-F238E27FC236}">
                <a16:creationId xmlns:a16="http://schemas.microsoft.com/office/drawing/2014/main" id="{C193A0E8-4729-7783-E954-A029AF07048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b="10375"/>
          <a:stretch/>
        </p:blipFill>
        <p:spPr>
          <a:xfrm>
            <a:off x="20" y="1282"/>
            <a:ext cx="12191980" cy="6856718"/>
          </a:xfrm>
          <a:prstGeom prst="rect">
            <a:avLst/>
          </a:prstGeom>
        </p:spPr>
      </p:pic>
    </p:spTree>
    <p:extLst>
      <p:ext uri="{BB962C8B-B14F-4D97-AF65-F5344CB8AC3E}">
        <p14:creationId xmlns:p14="http://schemas.microsoft.com/office/powerpoint/2010/main" val="1938050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ity with lights on the streets&#10;&#10;AI-generated content may be incorrect.">
            <a:extLst>
              <a:ext uri="{FF2B5EF4-FFF2-40B4-BE49-F238E27FC236}">
                <a16:creationId xmlns:a16="http://schemas.microsoft.com/office/drawing/2014/main" id="{21D77D48-C240-8157-D615-92A56825D1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Tree>
    <p:extLst>
      <p:ext uri="{BB962C8B-B14F-4D97-AF65-F5344CB8AC3E}">
        <p14:creationId xmlns:p14="http://schemas.microsoft.com/office/powerpoint/2010/main" val="2139332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CD1AF-92D1-952F-9494-68C8EB28A740}"/>
              </a:ext>
            </a:extLst>
          </p:cNvPr>
          <p:cNvSpPr>
            <a:spLocks noGrp="1"/>
          </p:cNvSpPr>
          <p:nvPr>
            <p:ph type="title"/>
          </p:nvPr>
        </p:nvSpPr>
        <p:spPr>
          <a:xfrm>
            <a:off x="640080" y="325369"/>
            <a:ext cx="4368602" cy="1956841"/>
          </a:xfrm>
        </p:spPr>
        <p:txBody>
          <a:bodyPr anchor="b">
            <a:normAutofit fontScale="90000"/>
          </a:bodyPr>
          <a:lstStyle/>
          <a:p>
            <a:r>
              <a:rPr lang="en-US" sz="5400" dirty="0"/>
              <a:t>Raft River Geothermal  Power Plant</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35DC6B5-0D4A-9C00-C7EC-9175CAE2EFBB}"/>
              </a:ext>
            </a:extLst>
          </p:cNvPr>
          <p:cNvSpPr>
            <a:spLocks noGrp="1"/>
          </p:cNvSpPr>
          <p:nvPr>
            <p:ph idx="1"/>
          </p:nvPr>
        </p:nvSpPr>
        <p:spPr>
          <a:xfrm>
            <a:off x="640080" y="2872899"/>
            <a:ext cx="4243589" cy="3320668"/>
          </a:xfrm>
        </p:spPr>
        <p:txBody>
          <a:bodyPr>
            <a:normAutofit lnSpcReduction="10000"/>
          </a:bodyPr>
          <a:lstStyle/>
          <a:p>
            <a:r>
              <a:rPr lang="en-US" sz="1900" dirty="0"/>
              <a:t>Binary Geothermal Power Plant</a:t>
            </a:r>
          </a:p>
          <a:p>
            <a:r>
              <a:rPr lang="en-US" sz="1900" dirty="0"/>
              <a:t>Brought Online in 1980</a:t>
            </a:r>
          </a:p>
          <a:p>
            <a:r>
              <a:rPr lang="en-US" sz="1900" dirty="0"/>
              <a:t>Initially produced 140 MWh</a:t>
            </a:r>
          </a:p>
          <a:p>
            <a:r>
              <a:rPr lang="en-US" sz="1900" dirty="0"/>
              <a:t>Working fluid is Pentane</a:t>
            </a:r>
          </a:p>
          <a:p>
            <a:r>
              <a:rPr lang="en-US" sz="1900" dirty="0"/>
              <a:t>Pentane is Super Critical 198C</a:t>
            </a:r>
          </a:p>
          <a:p>
            <a:r>
              <a:rPr lang="en-US" sz="1900" dirty="0"/>
              <a:t>At 250C Produces 100 Bar of pressure </a:t>
            </a:r>
          </a:p>
          <a:p>
            <a:r>
              <a:rPr lang="en-US" sz="1900" dirty="0"/>
              <a:t>Bought by </a:t>
            </a:r>
            <a:r>
              <a:rPr lang="en-US" sz="1900" dirty="0" err="1"/>
              <a:t>Oramat</a:t>
            </a:r>
            <a:r>
              <a:rPr lang="en-US" sz="1900" dirty="0"/>
              <a:t> in 2000 and converted to 20 MWh</a:t>
            </a:r>
          </a:p>
          <a:p>
            <a:r>
              <a:rPr lang="en-US" sz="1900" dirty="0"/>
              <a:t>In operation for 45 Years</a:t>
            </a:r>
          </a:p>
        </p:txBody>
      </p:sp>
      <p:pic>
        <p:nvPicPr>
          <p:cNvPr id="5" name="Content Placeholder 4" descr="A large green pipes in a desert&#10;&#10;AI-generated content may be incorrect.">
            <a:extLst>
              <a:ext uri="{FF2B5EF4-FFF2-40B4-BE49-F238E27FC236}">
                <a16:creationId xmlns:a16="http://schemas.microsoft.com/office/drawing/2014/main" id="{405F6363-005A-8B84-5856-02BB070857A1}"/>
              </a:ext>
            </a:extLst>
          </p:cNvPr>
          <p:cNvPicPr>
            <a:picLocks noChangeAspect="1"/>
          </p:cNvPicPr>
          <p:nvPr/>
        </p:nvPicPr>
        <p:blipFill>
          <a:blip r:embed="rId3" cstate="print">
            <a:extLst>
              <a:ext uri="{28A0092B-C50C-407E-A947-70E740481C1C}">
                <a14:useLocalDpi xmlns:a14="http://schemas.microsoft.com/office/drawing/2010/main" val="0"/>
              </a:ext>
            </a:extLst>
          </a:blip>
          <a:srcRect l="4227" r="2054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86223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 of a diagram of a factory&#10;&#10;AI-generated content may be incorrect.">
            <a:extLst>
              <a:ext uri="{FF2B5EF4-FFF2-40B4-BE49-F238E27FC236}">
                <a16:creationId xmlns:a16="http://schemas.microsoft.com/office/drawing/2014/main" id="{B1D25BAD-8B4C-3BBB-98AA-247083704CA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39636" y="457200"/>
            <a:ext cx="8312727" cy="5943600"/>
          </a:xfrm>
          <a:prstGeom prst="rect">
            <a:avLst/>
          </a:prstGeom>
        </p:spPr>
      </p:pic>
    </p:spTree>
    <p:extLst>
      <p:ext uri="{BB962C8B-B14F-4D97-AF65-F5344CB8AC3E}">
        <p14:creationId xmlns:p14="http://schemas.microsoft.com/office/powerpoint/2010/main" val="49798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omputer generated image of a solar panel&#10;&#10;AI-generated content may be incorrect.">
            <a:extLst>
              <a:ext uri="{FF2B5EF4-FFF2-40B4-BE49-F238E27FC236}">
                <a16:creationId xmlns:a16="http://schemas.microsoft.com/office/drawing/2014/main" id="{2B67C2A1-A797-8F74-965F-94CD9BDEEC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12444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 machine&#10;&#10;AI-generated content may be incorrect.">
            <a:extLst>
              <a:ext uri="{FF2B5EF4-FFF2-40B4-BE49-F238E27FC236}">
                <a16:creationId xmlns:a16="http://schemas.microsoft.com/office/drawing/2014/main" id="{29098D48-EF4B-1CD1-61D4-1EFF0CA014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8557" y="457200"/>
            <a:ext cx="7794885" cy="5943600"/>
          </a:xfrm>
          <a:prstGeom prst="rect">
            <a:avLst/>
          </a:prstGeom>
        </p:spPr>
      </p:pic>
    </p:spTree>
    <p:extLst>
      <p:ext uri="{BB962C8B-B14F-4D97-AF65-F5344CB8AC3E}">
        <p14:creationId xmlns:p14="http://schemas.microsoft.com/office/powerpoint/2010/main" val="425416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 machine&#10;&#10;AI-generated content may be incorrect.">
            <a:extLst>
              <a:ext uri="{FF2B5EF4-FFF2-40B4-BE49-F238E27FC236}">
                <a16:creationId xmlns:a16="http://schemas.microsoft.com/office/drawing/2014/main" id="{3EBE115D-C7EA-E18D-B81C-BABC9D29AF2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8557" y="457200"/>
            <a:ext cx="7794885" cy="5943600"/>
          </a:xfrm>
          <a:prstGeom prst="rect">
            <a:avLst/>
          </a:prstGeom>
        </p:spPr>
      </p:pic>
    </p:spTree>
    <p:extLst>
      <p:ext uri="{BB962C8B-B14F-4D97-AF65-F5344CB8AC3E}">
        <p14:creationId xmlns:p14="http://schemas.microsoft.com/office/powerpoint/2010/main" val="352342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DC5DE-C8B6-166C-00DD-3BE17527D3F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Notice</a:t>
            </a:r>
          </a:p>
        </p:txBody>
      </p:sp>
      <p:pic>
        <p:nvPicPr>
          <p:cNvPr id="5" name="Content Placeholder 4" descr="A white background with black text&#10;&#10;Description automatically generated">
            <a:extLst>
              <a:ext uri="{FF2B5EF4-FFF2-40B4-BE49-F238E27FC236}">
                <a16:creationId xmlns:a16="http://schemas.microsoft.com/office/drawing/2014/main" id="{19655E41-A680-E10B-3D92-D76E9877B2D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3467" y="1854889"/>
            <a:ext cx="10905066" cy="4034874"/>
          </a:xfrm>
          <a:prstGeom prst="rect">
            <a:avLst/>
          </a:prstGeom>
        </p:spPr>
      </p:pic>
    </p:spTree>
    <p:extLst>
      <p:ext uri="{BB962C8B-B14F-4D97-AF65-F5344CB8AC3E}">
        <p14:creationId xmlns:p14="http://schemas.microsoft.com/office/powerpoint/2010/main" val="3927516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orking on a large machine&#10;&#10;AI-generated content may be incorrect.">
            <a:extLst>
              <a:ext uri="{FF2B5EF4-FFF2-40B4-BE49-F238E27FC236}">
                <a16:creationId xmlns:a16="http://schemas.microsoft.com/office/drawing/2014/main" id="{740FEC6F-196E-C015-D596-D9650E4306F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2800" y="457200"/>
            <a:ext cx="10566400" cy="5943600"/>
          </a:xfrm>
          <a:prstGeom prst="rect">
            <a:avLst/>
          </a:prstGeom>
        </p:spPr>
      </p:pic>
    </p:spTree>
    <p:extLst>
      <p:ext uri="{BB962C8B-B14F-4D97-AF65-F5344CB8AC3E}">
        <p14:creationId xmlns:p14="http://schemas.microsoft.com/office/powerpoint/2010/main" val="1668073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8" descr="A table with numbers and text&#10;&#10;AI-generated content may be incorrect.">
            <a:extLst>
              <a:ext uri="{FF2B5EF4-FFF2-40B4-BE49-F238E27FC236}">
                <a16:creationId xmlns:a16="http://schemas.microsoft.com/office/drawing/2014/main" id="{0EB1ABB9-FAC4-06AB-8CCB-9EB6CDACFC6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656" y="1"/>
            <a:ext cx="8013524" cy="6651225"/>
          </a:xfrm>
          <a:prstGeom prst="rect">
            <a:avLst/>
          </a:prstGeom>
        </p:spPr>
      </p:pic>
      <p:grpSp>
        <p:nvGrpSpPr>
          <p:cNvPr id="18" name="Group 17">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9"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7964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EA870F8-D2E4-575D-1969-8C8289DE9BC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PEM Electrolysis</a:t>
            </a:r>
          </a:p>
        </p:txBody>
      </p:sp>
      <p:pic>
        <p:nvPicPr>
          <p:cNvPr id="5" name="Content Placeholder 4" descr="A circular metal object with many screws&#10;&#10;AI-generated content may be incorrect.">
            <a:extLst>
              <a:ext uri="{FF2B5EF4-FFF2-40B4-BE49-F238E27FC236}">
                <a16:creationId xmlns:a16="http://schemas.microsoft.com/office/drawing/2014/main" id="{751BEE57-D382-646E-818F-E252C778363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484585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BAC9712-A7B6-730A-00FD-DBB2457130F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Fuel Cells Power Torpedo’s</a:t>
            </a:r>
          </a:p>
        </p:txBody>
      </p:sp>
      <p:pic>
        <p:nvPicPr>
          <p:cNvPr id="5" name="Content Placeholder 4" descr="A yellow submarine shooting a blue object&#10;&#10;AI-generated content may be incorrect.">
            <a:extLst>
              <a:ext uri="{FF2B5EF4-FFF2-40B4-BE49-F238E27FC236}">
                <a16:creationId xmlns:a16="http://schemas.microsoft.com/office/drawing/2014/main" id="{9CF309D2-C997-2DF2-5385-1708260FD18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02428" y="2010947"/>
            <a:ext cx="7225748" cy="2836106"/>
          </a:xfrm>
          <a:prstGeom prst="rect">
            <a:avLst/>
          </a:prstGeom>
        </p:spPr>
      </p:pic>
    </p:spTree>
    <p:extLst>
      <p:ext uri="{BB962C8B-B14F-4D97-AF65-F5344CB8AC3E}">
        <p14:creationId xmlns:p14="http://schemas.microsoft.com/office/powerpoint/2010/main" val="1236658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F9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DE28E-1B4B-CBB4-5A5F-E1D648E93C6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Flying Torpedo drone</a:t>
            </a:r>
          </a:p>
        </p:txBody>
      </p:sp>
      <p:pic>
        <p:nvPicPr>
          <p:cNvPr id="5" name="Content Placeholder 4" descr="A group of airplanes flying in the sky&#10;&#10;AI-generated content may be incorrect.">
            <a:extLst>
              <a:ext uri="{FF2B5EF4-FFF2-40B4-BE49-F238E27FC236}">
                <a16:creationId xmlns:a16="http://schemas.microsoft.com/office/drawing/2014/main" id="{52E6A05A-A016-981C-5462-992185BB617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07933" y="674162"/>
            <a:ext cx="7347537" cy="5510652"/>
          </a:xfrm>
          <a:prstGeom prst="rect">
            <a:avLst/>
          </a:prstGeom>
        </p:spPr>
      </p:pic>
    </p:spTree>
    <p:extLst>
      <p:ext uri="{BB962C8B-B14F-4D97-AF65-F5344CB8AC3E}">
        <p14:creationId xmlns:p14="http://schemas.microsoft.com/office/powerpoint/2010/main" val="1992044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ollage of different trucks&#10;&#10;AI-generated content may be incorrect.">
            <a:extLst>
              <a:ext uri="{FF2B5EF4-FFF2-40B4-BE49-F238E27FC236}">
                <a16:creationId xmlns:a16="http://schemas.microsoft.com/office/drawing/2014/main" id="{60C37BDA-0FBD-2081-149F-601E0CC257B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611062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ports car with a black text&#10;&#10;AI-generated content may be incorrect.">
            <a:extLst>
              <a:ext uri="{FF2B5EF4-FFF2-40B4-BE49-F238E27FC236}">
                <a16:creationId xmlns:a16="http://schemas.microsoft.com/office/drawing/2014/main" id="{FCBBC76E-3907-97C9-4C53-AE294C608BC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0539" y="643466"/>
            <a:ext cx="8670921" cy="5571067"/>
          </a:xfrm>
          <a:prstGeom prst="rect">
            <a:avLst/>
          </a:prstGeom>
        </p:spPr>
      </p:pic>
    </p:spTree>
    <p:extLst>
      <p:ext uri="{BB962C8B-B14F-4D97-AF65-F5344CB8AC3E}">
        <p14:creationId xmlns:p14="http://schemas.microsoft.com/office/powerpoint/2010/main" val="732363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GM.Komatsu.01.jpg"/>
          <p:cNvPicPr>
            <a:picLocks noGrp="1" noChangeAspect="1"/>
          </p:cNvPicPr>
          <p:nvPr>
            <p:ph idx="1"/>
          </p:nvPr>
        </p:nvPicPr>
        <p:blipFill>
          <a:blip r:embed="rId3" cstate="print"/>
          <a:stretch>
            <a:fillRect/>
          </a:stretch>
        </p:blipFill>
        <p:spPr>
          <a:xfrm>
            <a:off x="457200" y="468630"/>
            <a:ext cx="11277600" cy="5920740"/>
          </a:xfrm>
          <a:prstGeom prst="rect">
            <a:avLst/>
          </a:prstGeom>
        </p:spPr>
      </p:pic>
    </p:spTree>
    <p:extLst>
      <p:ext uri="{BB962C8B-B14F-4D97-AF65-F5344CB8AC3E}">
        <p14:creationId xmlns:p14="http://schemas.microsoft.com/office/powerpoint/2010/main" val="3271523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A6E3E7B-0CC2-C848-8C0E-B60FD18803F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Carbon Fiber</a:t>
            </a:r>
          </a:p>
        </p:txBody>
      </p:sp>
      <p:pic>
        <p:nvPicPr>
          <p:cNvPr id="5" name="Content Placeholder 4" descr="A close-up of a gas cylinder&#10;&#10;AI-generated content may be incorrect.">
            <a:extLst>
              <a:ext uri="{FF2B5EF4-FFF2-40B4-BE49-F238E27FC236}">
                <a16:creationId xmlns:a16="http://schemas.microsoft.com/office/drawing/2014/main" id="{9AA0C564-E727-3665-2D25-6C455B866F5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79386" y="467208"/>
            <a:ext cx="5671831" cy="5923584"/>
          </a:xfrm>
          <a:prstGeom prst="rect">
            <a:avLst/>
          </a:prstGeom>
        </p:spPr>
      </p:pic>
    </p:spTree>
    <p:extLst>
      <p:ext uri="{BB962C8B-B14F-4D97-AF65-F5344CB8AC3E}">
        <p14:creationId xmlns:p14="http://schemas.microsoft.com/office/powerpoint/2010/main" val="1434182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tar shaped object with many light spots&#10;&#10;AI-generated content may be incorrect.">
            <a:extLst>
              <a:ext uri="{FF2B5EF4-FFF2-40B4-BE49-F238E27FC236}">
                <a16:creationId xmlns:a16="http://schemas.microsoft.com/office/drawing/2014/main" id="{AFF8273E-73E3-F4A4-3B15-1F6528D95CE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0393" y="457200"/>
            <a:ext cx="6871213" cy="5943600"/>
          </a:xfrm>
          <a:prstGeom prst="rect">
            <a:avLst/>
          </a:prstGeom>
        </p:spPr>
      </p:pic>
    </p:spTree>
    <p:extLst>
      <p:ext uri="{BB962C8B-B14F-4D97-AF65-F5344CB8AC3E}">
        <p14:creationId xmlns:p14="http://schemas.microsoft.com/office/powerpoint/2010/main" val="425503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blue car on a road with a table&#10;&#10;AI-generated content may be incorrect.">
            <a:extLst>
              <a:ext uri="{FF2B5EF4-FFF2-40B4-BE49-F238E27FC236}">
                <a16:creationId xmlns:a16="http://schemas.microsoft.com/office/drawing/2014/main" id="{231DA32F-650F-EF44-A011-55199E55C7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5081"/>
          <a:stretch/>
        </p:blipFill>
        <p:spPr>
          <a:xfrm>
            <a:off x="20" y="1282"/>
            <a:ext cx="12191980" cy="6856718"/>
          </a:xfrm>
          <a:prstGeom prst="rect">
            <a:avLst/>
          </a:prstGeom>
        </p:spPr>
      </p:pic>
    </p:spTree>
    <p:extLst>
      <p:ext uri="{BB962C8B-B14F-4D97-AF65-F5344CB8AC3E}">
        <p14:creationId xmlns:p14="http://schemas.microsoft.com/office/powerpoint/2010/main" val="4209703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chart&#10;&#10;AI-generated content may be incorrect.">
            <a:extLst>
              <a:ext uri="{FF2B5EF4-FFF2-40B4-BE49-F238E27FC236}">
                <a16:creationId xmlns:a16="http://schemas.microsoft.com/office/drawing/2014/main" id="{80B6113A-3E11-130F-21ED-AAE83280DA6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581406"/>
            <a:ext cx="11277600" cy="5695188"/>
          </a:xfrm>
          <a:prstGeom prst="rect">
            <a:avLst/>
          </a:prstGeom>
        </p:spPr>
      </p:pic>
    </p:spTree>
    <p:extLst>
      <p:ext uri="{BB962C8B-B14F-4D97-AF65-F5344CB8AC3E}">
        <p14:creationId xmlns:p14="http://schemas.microsoft.com/office/powerpoint/2010/main" val="1824534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e machine with many round metal parts&#10;&#10;AI-generated content may be incorrect.">
            <a:extLst>
              <a:ext uri="{FF2B5EF4-FFF2-40B4-BE49-F238E27FC236}">
                <a16:creationId xmlns:a16="http://schemas.microsoft.com/office/drawing/2014/main" id="{690C072E-C2F5-C196-F00E-DB67274AD6E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3262231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7AE684F-224C-B27E-637E-2F12656C56A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How to store vast quantities of hydrogen</a:t>
            </a:r>
          </a:p>
        </p:txBody>
      </p:sp>
      <p:pic>
        <p:nvPicPr>
          <p:cNvPr id="5" name="Content Placeholder 4" descr="A document with a flag&#10;&#10;AI-generated content may be incorrect.">
            <a:extLst>
              <a:ext uri="{FF2B5EF4-FFF2-40B4-BE49-F238E27FC236}">
                <a16:creationId xmlns:a16="http://schemas.microsoft.com/office/drawing/2014/main" id="{D33FB774-8E81-5206-EB0E-2D2C524C0C5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87191" y="467208"/>
            <a:ext cx="6456222" cy="5923584"/>
          </a:xfrm>
          <a:prstGeom prst="rect">
            <a:avLst/>
          </a:prstGeom>
        </p:spPr>
      </p:pic>
    </p:spTree>
    <p:extLst>
      <p:ext uri="{BB962C8B-B14F-4D97-AF65-F5344CB8AC3E}">
        <p14:creationId xmlns:p14="http://schemas.microsoft.com/office/powerpoint/2010/main" val="1758686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 well being&#10;&#10;AI-generated content may be incorrect.">
            <a:extLst>
              <a:ext uri="{FF2B5EF4-FFF2-40B4-BE49-F238E27FC236}">
                <a16:creationId xmlns:a16="http://schemas.microsoft.com/office/drawing/2014/main" id="{8F5DF8C7-A12F-3193-580A-361E1D518EE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19601" b="13897"/>
          <a:stretch/>
        </p:blipFill>
        <p:spPr>
          <a:xfrm>
            <a:off x="457200" y="457200"/>
            <a:ext cx="11277600" cy="5943600"/>
          </a:xfrm>
          <a:prstGeom prst="rect">
            <a:avLst/>
          </a:prstGeom>
        </p:spPr>
      </p:pic>
    </p:spTree>
    <p:extLst>
      <p:ext uri="{BB962C8B-B14F-4D97-AF65-F5344CB8AC3E}">
        <p14:creationId xmlns:p14="http://schemas.microsoft.com/office/powerpoint/2010/main" val="846088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map of the united states&#10;&#10;AI-generated content may be incorrect.">
            <a:extLst>
              <a:ext uri="{FF2B5EF4-FFF2-40B4-BE49-F238E27FC236}">
                <a16:creationId xmlns:a16="http://schemas.microsoft.com/office/drawing/2014/main" id="{0512A446-7B1F-CB97-2280-5B884F0AFCF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21921" b="16797"/>
          <a:stretch/>
        </p:blipFill>
        <p:spPr>
          <a:xfrm>
            <a:off x="457200" y="457200"/>
            <a:ext cx="11277600" cy="5943600"/>
          </a:xfrm>
          <a:prstGeom prst="rect">
            <a:avLst/>
          </a:prstGeom>
        </p:spPr>
      </p:pic>
    </p:spTree>
    <p:extLst>
      <p:ext uri="{BB962C8B-B14F-4D97-AF65-F5344CB8AC3E}">
        <p14:creationId xmlns:p14="http://schemas.microsoft.com/office/powerpoint/2010/main" val="3471775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well&#10;&#10;AI-generated content may be incorrect.">
            <a:extLst>
              <a:ext uri="{FF2B5EF4-FFF2-40B4-BE49-F238E27FC236}">
                <a16:creationId xmlns:a16="http://schemas.microsoft.com/office/drawing/2014/main" id="{8418E73E-7DB1-BB45-F290-6D91AE4DEAF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0539" y="643466"/>
            <a:ext cx="8670921" cy="5571067"/>
          </a:xfrm>
          <a:prstGeom prst="rect">
            <a:avLst/>
          </a:prstGeom>
        </p:spPr>
      </p:pic>
    </p:spTree>
    <p:extLst>
      <p:ext uri="{BB962C8B-B14F-4D97-AF65-F5344CB8AC3E}">
        <p14:creationId xmlns:p14="http://schemas.microsoft.com/office/powerpoint/2010/main" val="263071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aph and chart on a screen&#10;&#10;AI-generated content may be incorrect.">
            <a:extLst>
              <a:ext uri="{FF2B5EF4-FFF2-40B4-BE49-F238E27FC236}">
                <a16:creationId xmlns:a16="http://schemas.microsoft.com/office/drawing/2014/main" id="{E4D34116-84BE-792B-CFEB-532AC077E70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94678" y="643466"/>
            <a:ext cx="9402644" cy="5571067"/>
          </a:xfrm>
          <a:prstGeom prst="rect">
            <a:avLst/>
          </a:prstGeom>
        </p:spPr>
      </p:pic>
    </p:spTree>
    <p:extLst>
      <p:ext uri="{BB962C8B-B14F-4D97-AF65-F5344CB8AC3E}">
        <p14:creationId xmlns:p14="http://schemas.microsoft.com/office/powerpoint/2010/main" val="3893196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FC14-99D3-633B-E749-9E47F0F3D9C6}"/>
              </a:ext>
            </a:extLst>
          </p:cNvPr>
          <p:cNvSpPr>
            <a:spLocks noGrp="1"/>
          </p:cNvSpPr>
          <p:nvPr>
            <p:ph type="title"/>
          </p:nvPr>
        </p:nvSpPr>
        <p:spPr>
          <a:xfrm>
            <a:off x="1524000" y="4914855"/>
            <a:ext cx="9144000" cy="786703"/>
          </a:xfrm>
        </p:spPr>
        <p:txBody>
          <a:bodyPr vert="horz" lIns="91440" tIns="45720" rIns="91440" bIns="45720" rtlCol="0" anchor="b">
            <a:normAutofit fontScale="90000"/>
          </a:bodyPr>
          <a:lstStyle/>
          <a:p>
            <a:pPr algn="ctr"/>
            <a:r>
              <a:rPr lang="en-US" sz="3600" dirty="0"/>
              <a:t>PEM </a:t>
            </a:r>
            <a:r>
              <a:rPr lang="en-US" sz="3600" dirty="0" err="1"/>
              <a:t>Electrolyzer</a:t>
            </a:r>
            <a:r>
              <a:rPr lang="en-US" sz="3600" dirty="0"/>
              <a:t>, One MWh, 22 kg h2, @20 Bar, 13200 Liters of volume.</a:t>
            </a:r>
          </a:p>
        </p:txBody>
      </p:sp>
      <p:pic>
        <p:nvPicPr>
          <p:cNvPr id="5" name="Content Placeholder 4" descr="A white container with pipes&#10;&#10;AI-generated content may be incorrect.">
            <a:extLst>
              <a:ext uri="{FF2B5EF4-FFF2-40B4-BE49-F238E27FC236}">
                <a16:creationId xmlns:a16="http://schemas.microsoft.com/office/drawing/2014/main" id="{D866669F-3866-3226-2664-47CE0CECABCE}"/>
              </a:ext>
            </a:extLst>
          </p:cNvPr>
          <p:cNvPicPr>
            <a:picLocks noChangeAspect="1"/>
          </p:cNvPicPr>
          <p:nvPr/>
        </p:nvPicPr>
        <p:blipFill>
          <a:blip r:embed="rId3" cstate="print">
            <a:extLst>
              <a:ext uri="{28A0092B-C50C-407E-A947-70E740481C1C}">
                <a14:useLocalDpi xmlns:a14="http://schemas.microsoft.com/office/drawing/2010/main" val="0"/>
              </a:ext>
            </a:extLst>
          </a:blip>
          <a:srcRect r="1201" b="2"/>
          <a:stretch/>
        </p:blipFill>
        <p:spPr>
          <a:xfrm>
            <a:off x="890154" y="961567"/>
            <a:ext cx="5114501" cy="3545949"/>
          </a:xfrm>
          <a:prstGeom prst="rect">
            <a:avLst/>
          </a:prstGeom>
        </p:spPr>
      </p:pic>
      <p:pic>
        <p:nvPicPr>
          <p:cNvPr id="7" name="Content Placeholder 6" descr="A close-up of a machine&#10;&#10;AI-generated content may be incorrect.">
            <a:extLst>
              <a:ext uri="{FF2B5EF4-FFF2-40B4-BE49-F238E27FC236}">
                <a16:creationId xmlns:a16="http://schemas.microsoft.com/office/drawing/2014/main" id="{29E27120-48DF-709A-1753-8077462FE5B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225444" y="1296088"/>
            <a:ext cx="5114501" cy="2876906"/>
          </a:xfrm>
          <a:prstGeom prst="rect">
            <a:avLst/>
          </a:prstGeom>
        </p:spPr>
      </p:pic>
      <p:grpSp>
        <p:nvGrpSpPr>
          <p:cNvPr id="17" name="Group 16">
            <a:extLst>
              <a:ext uri="{FF2B5EF4-FFF2-40B4-BE49-F238E27FC236}">
                <a16:creationId xmlns:a16="http://schemas.microsoft.com/office/drawing/2014/main" id="{B0F380AC-9202-53E9-8D39-90E7C2AC75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8" name="Rectangle 17">
              <a:extLst>
                <a:ext uri="{FF2B5EF4-FFF2-40B4-BE49-F238E27FC236}">
                  <a16:creationId xmlns:a16="http://schemas.microsoft.com/office/drawing/2014/main" id="{B9334AC3-F97B-AAEB-193C-D6FEF2851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F0F8F8-6D3A-38F2-F9D7-AA175316B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5233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0DB384-6D8C-C398-4FE6-6799A1284DC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Fluidic Compression</a:t>
            </a:r>
          </a:p>
        </p:txBody>
      </p:sp>
      <p:pic>
        <p:nvPicPr>
          <p:cNvPr id="5" name="Content Placeholder 4" descr="A close-up of a yellow ball&#10;&#10;AI-generated content may be incorrect.">
            <a:extLst>
              <a:ext uri="{FF2B5EF4-FFF2-40B4-BE49-F238E27FC236}">
                <a16:creationId xmlns:a16="http://schemas.microsoft.com/office/drawing/2014/main" id="{9B454EA3-7AC3-6907-CCFD-3E5F8D3776A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02428" y="863859"/>
            <a:ext cx="7225748" cy="5130281"/>
          </a:xfrm>
          <a:prstGeom prst="rect">
            <a:avLst/>
          </a:prstGeom>
        </p:spPr>
      </p:pic>
    </p:spTree>
    <p:extLst>
      <p:ext uri="{BB962C8B-B14F-4D97-AF65-F5344CB8AC3E}">
        <p14:creationId xmlns:p14="http://schemas.microsoft.com/office/powerpoint/2010/main" val="4278523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diagram of a gas and fluid&#10;&#10;AI-generated content may be incorrect.">
            <a:extLst>
              <a:ext uri="{FF2B5EF4-FFF2-40B4-BE49-F238E27FC236}">
                <a16:creationId xmlns:a16="http://schemas.microsoft.com/office/drawing/2014/main" id="{51ABC74A-22B2-65D2-C150-F6EE4C05451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1103" y="918546"/>
            <a:ext cx="6728829" cy="4979334"/>
          </a:xfrm>
          <a:prstGeom prst="rect">
            <a:avLst/>
          </a:prstGeom>
        </p:spPr>
      </p:pic>
    </p:spTree>
    <p:extLst>
      <p:ext uri="{BB962C8B-B14F-4D97-AF65-F5344CB8AC3E}">
        <p14:creationId xmlns:p14="http://schemas.microsoft.com/office/powerpoint/2010/main" val="369801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A766CA-C39C-7D8D-618C-F73F0E2A2E42}"/>
              </a:ext>
            </a:extLst>
          </p:cNvPr>
          <p:cNvSpPr>
            <a:spLocks noGrp="1"/>
          </p:cNvSpPr>
          <p:nvPr>
            <p:ph type="title"/>
          </p:nvPr>
        </p:nvSpPr>
        <p:spPr>
          <a:xfrm>
            <a:off x="1115568" y="548640"/>
            <a:ext cx="10168128" cy="1179576"/>
          </a:xfrm>
        </p:spPr>
        <p:txBody>
          <a:bodyPr>
            <a:normAutofit/>
          </a:bodyPr>
          <a:lstStyle/>
          <a:p>
            <a:r>
              <a:rPr lang="en-US" sz="4000"/>
              <a:t>What is Coal Gas?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Content Placeholder 2">
            <a:extLst>
              <a:ext uri="{FF2B5EF4-FFF2-40B4-BE49-F238E27FC236}">
                <a16:creationId xmlns:a16="http://schemas.microsoft.com/office/drawing/2014/main" id="{3E79E3A6-D58F-D8EE-07A7-42D66C08DE7B}"/>
              </a:ext>
            </a:extLst>
          </p:cNvPr>
          <p:cNvSpPr>
            <a:spLocks noGrp="1"/>
          </p:cNvSpPr>
          <p:nvPr>
            <p:ph idx="1"/>
          </p:nvPr>
        </p:nvSpPr>
        <p:spPr>
          <a:xfrm>
            <a:off x="1115568" y="2481943"/>
            <a:ext cx="10168128" cy="3695020"/>
          </a:xfrm>
        </p:spPr>
        <p:txBody>
          <a:bodyPr>
            <a:normAutofit/>
          </a:bodyPr>
          <a:lstStyle/>
          <a:p>
            <a:r>
              <a:rPr lang="en-US" sz="2200" dirty="0"/>
              <a:t>Coal gasification is a process that converts coal and water into a gaseous fuel called syngas, a mixture primarily of hydrogen and carbon monoxide. This process uses heat and chemical reactions, without combustion, to produce syngas, which can then be used for various applications like power generation, chemical production, and even as a feedstock for liquid fuels. </a:t>
            </a:r>
          </a:p>
          <a:p>
            <a:r>
              <a:rPr lang="en-US" sz="2200" dirty="0"/>
              <a:t>The gas is known as Town Gas, Water Gas and Synthesis gas</a:t>
            </a:r>
          </a:p>
        </p:txBody>
      </p:sp>
    </p:spTree>
    <p:extLst>
      <p:ext uri="{BB962C8B-B14F-4D97-AF65-F5344CB8AC3E}">
        <p14:creationId xmlns:p14="http://schemas.microsoft.com/office/powerpoint/2010/main" val="377208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2416F66-1FB9-4FBF-87FD-0FBD367B5B13}"/>
              </a:ext>
            </a:extLst>
          </p:cNvPr>
          <p:cNvSpPr>
            <a:spLocks noGrp="1"/>
          </p:cNvSpPr>
          <p:nvPr>
            <p:ph type="title"/>
          </p:nvPr>
        </p:nvSpPr>
        <p:spPr>
          <a:xfrm>
            <a:off x="660041" y="2767106"/>
            <a:ext cx="2880828" cy="3071906"/>
          </a:xfrm>
          <a:prstGeom prst="ellipse">
            <a:avLst/>
          </a:prstGeom>
        </p:spPr>
        <p:txBody>
          <a:bodyPr vert="horz" lIns="91440" tIns="45720" rIns="91440" bIns="45720" rtlCol="0" anchor="t">
            <a:normAutofit/>
          </a:bodyPr>
          <a:lstStyle/>
          <a:p>
            <a:r>
              <a:rPr lang="en-US" sz="2500" kern="1200">
                <a:solidFill>
                  <a:srgbClr val="FFFFFF"/>
                </a:solidFill>
                <a:latin typeface="+mj-lt"/>
                <a:ea typeface="+mj-ea"/>
                <a:cs typeface="+mj-cs"/>
              </a:rPr>
              <a:t>Electrum Hydrodynamic Compressor</a:t>
            </a:r>
          </a:p>
        </p:txBody>
      </p:sp>
      <p:pic>
        <p:nvPicPr>
          <p:cNvPr id="7" name="Content Placeholder 6" descr="A collage of a truck with a machine&#10;&#10;AI-generated content may be incorrect.">
            <a:extLst>
              <a:ext uri="{FF2B5EF4-FFF2-40B4-BE49-F238E27FC236}">
                <a16:creationId xmlns:a16="http://schemas.microsoft.com/office/drawing/2014/main" id="{AD81196F-7076-F2A5-A59C-7DBA849B6A3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55184" y="478712"/>
            <a:ext cx="7868494" cy="5862028"/>
          </a:xfrm>
          <a:prstGeom prst="rect">
            <a:avLst/>
          </a:prstGeom>
        </p:spPr>
      </p:pic>
    </p:spTree>
    <p:extLst>
      <p:ext uri="{BB962C8B-B14F-4D97-AF65-F5344CB8AC3E}">
        <p14:creationId xmlns:p14="http://schemas.microsoft.com/office/powerpoint/2010/main" val="1365337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blue car on a road with a chart&#10;&#10;AI-generated content may be incorrect.">
            <a:extLst>
              <a:ext uri="{FF2B5EF4-FFF2-40B4-BE49-F238E27FC236}">
                <a16:creationId xmlns:a16="http://schemas.microsoft.com/office/drawing/2014/main" id="{FC2077A8-1CA3-473F-3629-7212B8879C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59447" y="643466"/>
            <a:ext cx="8473105" cy="5571067"/>
          </a:xfrm>
          <a:prstGeom prst="rect">
            <a:avLst/>
          </a:prstGeom>
        </p:spPr>
      </p:pic>
    </p:spTree>
    <p:extLst>
      <p:ext uri="{BB962C8B-B14F-4D97-AF65-F5344CB8AC3E}">
        <p14:creationId xmlns:p14="http://schemas.microsoft.com/office/powerpoint/2010/main" val="3561371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04F1882-6A01-379D-AA04-AA7E994907A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Becoming Ubiquitous</a:t>
            </a:r>
          </a:p>
        </p:txBody>
      </p:sp>
      <p:pic>
        <p:nvPicPr>
          <p:cNvPr id="5" name="Content Placeholder 4" descr="A collage of a black tank&#10;&#10;AI-generated content may be incorrect.">
            <a:extLst>
              <a:ext uri="{FF2B5EF4-FFF2-40B4-BE49-F238E27FC236}">
                <a16:creationId xmlns:a16="http://schemas.microsoft.com/office/drawing/2014/main" id="{63D2BA3B-5525-F9D4-8CBB-1F1B307DBB6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01388" y="13801"/>
            <a:ext cx="6051885" cy="6857661"/>
          </a:xfrm>
          <a:prstGeom prst="rect">
            <a:avLst/>
          </a:prstGeom>
        </p:spPr>
      </p:pic>
    </p:spTree>
    <p:extLst>
      <p:ext uri="{BB962C8B-B14F-4D97-AF65-F5344CB8AC3E}">
        <p14:creationId xmlns:p14="http://schemas.microsoft.com/office/powerpoint/2010/main" val="3779582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renewable energy scheme&#10;&#10;AI-generated content may be incorrect.">
            <a:extLst>
              <a:ext uri="{FF2B5EF4-FFF2-40B4-BE49-F238E27FC236}">
                <a16:creationId xmlns:a16="http://schemas.microsoft.com/office/drawing/2014/main" id="{8C1AD521-6F8C-DD90-A927-172D37F3ECF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2834" y="327546"/>
            <a:ext cx="8535714" cy="6209732"/>
          </a:xfrm>
          <a:prstGeom prst="rect">
            <a:avLst/>
          </a:prstGeom>
        </p:spPr>
      </p:pic>
    </p:spTree>
    <p:extLst>
      <p:ext uri="{BB962C8B-B14F-4D97-AF65-F5344CB8AC3E}">
        <p14:creationId xmlns:p14="http://schemas.microsoft.com/office/powerpoint/2010/main" val="3624479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B561C95-4CCA-330C-1BF3-0F9BA989ED2D}"/>
              </a:ext>
            </a:extLst>
          </p:cNvPr>
          <p:cNvSpPr>
            <a:spLocks noGrp="1"/>
          </p:cNvSpPr>
          <p:nvPr>
            <p:ph type="title"/>
          </p:nvPr>
        </p:nvSpPr>
        <p:spPr>
          <a:xfrm>
            <a:off x="1137034" y="609600"/>
            <a:ext cx="4784796" cy="1330840"/>
          </a:xfrm>
        </p:spPr>
        <p:txBody>
          <a:bodyPr>
            <a:normAutofit/>
          </a:bodyPr>
          <a:lstStyle/>
          <a:p>
            <a:r>
              <a:rPr lang="en-US"/>
              <a:t>Prof. Fritz Haber</a:t>
            </a:r>
          </a:p>
        </p:txBody>
      </p:sp>
      <p:sp>
        <p:nvSpPr>
          <p:cNvPr id="9" name="Content Placeholder 8">
            <a:extLst>
              <a:ext uri="{FF2B5EF4-FFF2-40B4-BE49-F238E27FC236}">
                <a16:creationId xmlns:a16="http://schemas.microsoft.com/office/drawing/2014/main" id="{AC759AAA-30AC-34C8-1DBE-FB5CC7C06742}"/>
              </a:ext>
            </a:extLst>
          </p:cNvPr>
          <p:cNvSpPr>
            <a:spLocks noGrp="1"/>
          </p:cNvSpPr>
          <p:nvPr>
            <p:ph idx="1"/>
          </p:nvPr>
        </p:nvSpPr>
        <p:spPr>
          <a:xfrm>
            <a:off x="1137034" y="2194102"/>
            <a:ext cx="4438036" cy="3908585"/>
          </a:xfrm>
        </p:spPr>
        <p:txBody>
          <a:bodyPr>
            <a:normAutofit/>
          </a:bodyPr>
          <a:lstStyle/>
          <a:p>
            <a:r>
              <a:rPr lang="en-US" sz="2000"/>
              <a:t>5.2.2	Die Ammoniaksynthese</a:t>
            </a:r>
          </a:p>
          <a:p>
            <a:r>
              <a:rPr lang="en-US" sz="2000"/>
              <a:t>Page 151</a:t>
            </a:r>
          </a:p>
          <a:p>
            <a:r>
              <a:rPr lang="en-US" sz="2000"/>
              <a:t>English translation on how to produce ammonia.</a:t>
            </a:r>
          </a:p>
          <a:p>
            <a:r>
              <a:rPr lang="en-US" sz="2000"/>
              <a:t>“The process prefers higher pressures and lower temperatures, in the presence of an Iron Based Catalysts”.</a:t>
            </a:r>
          </a:p>
          <a:p>
            <a:endParaRPr lang="en-US" sz="2000"/>
          </a:p>
        </p:txBody>
      </p:sp>
      <p:pic>
        <p:nvPicPr>
          <p:cNvPr id="5" name="Content Placeholder 4" descr="A person with glasses and a hand on his chin&#10;&#10;AI-generated content may be incorrect.">
            <a:extLst>
              <a:ext uri="{FF2B5EF4-FFF2-40B4-BE49-F238E27FC236}">
                <a16:creationId xmlns:a16="http://schemas.microsoft.com/office/drawing/2014/main" id="{0C9B0230-B7AC-F5A8-3632-12349D61479F}"/>
              </a:ext>
            </a:extLst>
          </p:cNvPr>
          <p:cNvPicPr>
            <a:picLocks noChangeAspect="1"/>
          </p:cNvPicPr>
          <p:nvPr/>
        </p:nvPicPr>
        <p:blipFill>
          <a:blip r:embed="rId3">
            <a:extLst>
              <a:ext uri="{28A0092B-C50C-407E-A947-70E740481C1C}">
                <a14:useLocalDpi xmlns:a14="http://schemas.microsoft.com/office/drawing/2010/main" val="0"/>
              </a:ext>
            </a:extLst>
          </a:blip>
          <a:srcRect r="-2" b="2232"/>
          <a:stretch/>
        </p:blipFill>
        <p:spPr>
          <a:xfrm>
            <a:off x="7271859" y="717012"/>
            <a:ext cx="3955152" cy="5446191"/>
          </a:xfrm>
          <a:prstGeom prst="rect">
            <a:avLst/>
          </a:prstGeom>
        </p:spPr>
      </p:pic>
    </p:spTree>
    <p:extLst>
      <p:ext uri="{BB962C8B-B14F-4D97-AF65-F5344CB8AC3E}">
        <p14:creationId xmlns:p14="http://schemas.microsoft.com/office/powerpoint/2010/main" val="3899960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4648CB-667C-9348-9DAE-2A71F81A3ADF}"/>
              </a:ext>
            </a:extLst>
          </p:cNvPr>
          <p:cNvSpPr>
            <a:spLocks noGrp="1"/>
          </p:cNvSpPr>
          <p:nvPr>
            <p:ph type="title"/>
          </p:nvPr>
        </p:nvSpPr>
        <p:spPr>
          <a:xfrm>
            <a:off x="660042" y="891652"/>
            <a:ext cx="4412021" cy="3030724"/>
          </a:xfrm>
          <a:prstGeom prst="ellipse">
            <a:avLst/>
          </a:prstGeom>
        </p:spPr>
        <p:txBody>
          <a:bodyPr vert="horz" lIns="91440" tIns="45720" rIns="91440" bIns="45720" rtlCol="0" anchor="b">
            <a:normAutofit/>
          </a:bodyPr>
          <a:lstStyle/>
          <a:p>
            <a:pPr algn="r"/>
            <a:r>
              <a:rPr lang="en-US" sz="4000" kern="1200">
                <a:solidFill>
                  <a:srgbClr val="FFFFFF"/>
                </a:solidFill>
                <a:latin typeface="+mj-lt"/>
                <a:ea typeface="+mj-ea"/>
                <a:cs typeface="+mj-cs"/>
              </a:rPr>
              <a:t>Ultra Pressure Haber Process</a:t>
            </a:r>
          </a:p>
        </p:txBody>
      </p:sp>
      <p:pic>
        <p:nvPicPr>
          <p:cNvPr id="8" name="Content Placeholder 7" descr="Diagram of a diagram of a heat exchanger&#10;&#10;AI-generated content may be incorrect.">
            <a:extLst>
              <a:ext uri="{FF2B5EF4-FFF2-40B4-BE49-F238E27FC236}">
                <a16:creationId xmlns:a16="http://schemas.microsoft.com/office/drawing/2014/main" id="{B94BD16C-B188-5BA4-0F7C-697AB168983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04534" y="457199"/>
            <a:ext cx="5191252" cy="5899152"/>
          </a:xfrm>
          <a:prstGeom prst="rect">
            <a:avLst/>
          </a:prstGeom>
        </p:spPr>
      </p:pic>
    </p:spTree>
    <p:extLst>
      <p:ext uri="{BB962C8B-B14F-4D97-AF65-F5344CB8AC3E}">
        <p14:creationId xmlns:p14="http://schemas.microsoft.com/office/powerpoint/2010/main" val="4169554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 power plant&#10;&#10;AI-generated content may be incorrect.">
            <a:extLst>
              <a:ext uri="{FF2B5EF4-FFF2-40B4-BE49-F238E27FC236}">
                <a16:creationId xmlns:a16="http://schemas.microsoft.com/office/drawing/2014/main" id="{EC078923-CFDD-9817-563B-35C5A7428BA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11052" y="457200"/>
            <a:ext cx="8169896" cy="5943600"/>
          </a:xfrm>
          <a:prstGeom prst="rect">
            <a:avLst/>
          </a:prstGeom>
        </p:spPr>
      </p:pic>
    </p:spTree>
    <p:extLst>
      <p:ext uri="{BB962C8B-B14F-4D97-AF65-F5344CB8AC3E}">
        <p14:creationId xmlns:p14="http://schemas.microsoft.com/office/powerpoint/2010/main" val="222227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table with numbers and text&#10;&#10;AI-generated content may be incorrect.">
            <a:extLst>
              <a:ext uri="{FF2B5EF4-FFF2-40B4-BE49-F238E27FC236}">
                <a16:creationId xmlns:a16="http://schemas.microsoft.com/office/drawing/2014/main" id="{F396B431-2AEA-EDF2-B0E5-2CDC58C391F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3467" y="934466"/>
            <a:ext cx="10905066" cy="4989067"/>
          </a:xfrm>
          <a:prstGeom prst="rect">
            <a:avLst/>
          </a:prstGeom>
        </p:spPr>
      </p:pic>
    </p:spTree>
    <p:extLst>
      <p:ext uri="{BB962C8B-B14F-4D97-AF65-F5344CB8AC3E}">
        <p14:creationId xmlns:p14="http://schemas.microsoft.com/office/powerpoint/2010/main" val="3326460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table with numbers and a number of people&#10;&#10;AI-generated content may be incorrect.">
            <a:extLst>
              <a:ext uri="{FF2B5EF4-FFF2-40B4-BE49-F238E27FC236}">
                <a16:creationId xmlns:a16="http://schemas.microsoft.com/office/drawing/2014/main" id="{DE02841F-E20B-0C1A-6AFC-74C2157D7F9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44440" y="643466"/>
            <a:ext cx="7503120" cy="5571067"/>
          </a:xfrm>
          <a:prstGeom prst="rect">
            <a:avLst/>
          </a:prstGeom>
        </p:spPr>
      </p:pic>
    </p:spTree>
    <p:extLst>
      <p:ext uri="{BB962C8B-B14F-4D97-AF65-F5344CB8AC3E}">
        <p14:creationId xmlns:p14="http://schemas.microsoft.com/office/powerpoint/2010/main" val="3501757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0A360-4C12-00BC-70FC-AC47683A14C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kern="1200">
                <a:latin typeface="+mj-lt"/>
                <a:ea typeface="+mj-ea"/>
                <a:cs typeface="+mj-cs"/>
              </a:rPr>
              <a:t>Questions</a:t>
            </a:r>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n old stove with a rack&#10;&#10;AI-generated content may be incorrect.">
            <a:extLst>
              <a:ext uri="{FF2B5EF4-FFF2-40B4-BE49-F238E27FC236}">
                <a16:creationId xmlns:a16="http://schemas.microsoft.com/office/drawing/2014/main" id="{5DB66AB1-8C56-85CB-5C5E-030AE47DBB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5880" y="2913597"/>
            <a:ext cx="2971800" cy="3352561"/>
          </a:xfrm>
        </p:spPr>
      </p:pic>
      <p:pic>
        <p:nvPicPr>
          <p:cNvPr id="7" name="Content Placeholder 6" descr="A street lamp post with a sign&#10;&#10;AI-generated content may be incorrect.">
            <a:extLst>
              <a:ext uri="{FF2B5EF4-FFF2-40B4-BE49-F238E27FC236}">
                <a16:creationId xmlns:a16="http://schemas.microsoft.com/office/drawing/2014/main" id="{DBA615CC-6223-A2EF-2899-BB82CDAD289B}"/>
              </a:ext>
            </a:extLst>
          </p:cNvPr>
          <p:cNvPicPr>
            <a:picLocks noChangeAspect="1"/>
          </p:cNvPicPr>
          <p:nvPr/>
        </p:nvPicPr>
        <p:blipFill>
          <a:blip r:embed="rId4">
            <a:extLst>
              <a:ext uri="{28A0092B-C50C-407E-A947-70E740481C1C}">
                <a14:useLocalDpi xmlns:a14="http://schemas.microsoft.com/office/drawing/2010/main" val="0"/>
              </a:ext>
            </a:extLst>
          </a:blip>
          <a:srcRect t="1050"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5687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6082B9-F59B-7A00-2D75-0AEC8B4E4B09}"/>
              </a:ext>
            </a:extLst>
          </p:cNvPr>
          <p:cNvSpPr>
            <a:spLocks noGrp="1"/>
          </p:cNvSpPr>
          <p:nvPr>
            <p:ph type="title"/>
          </p:nvPr>
        </p:nvSpPr>
        <p:spPr>
          <a:xfrm>
            <a:off x="1137036" y="548640"/>
            <a:ext cx="9916632" cy="1188720"/>
          </a:xfrm>
        </p:spPr>
        <p:txBody>
          <a:bodyPr>
            <a:normAutofit/>
          </a:bodyPr>
          <a:lstStyle/>
          <a:p>
            <a:r>
              <a:rPr lang="en-US">
                <a:solidFill>
                  <a:schemeClr val="tx1">
                    <a:lumMod val="85000"/>
                    <a:lumOff val="15000"/>
                  </a:schemeClr>
                </a:solidFill>
              </a:rPr>
              <a:t>What is Coal Gas?</a:t>
            </a:r>
          </a:p>
        </p:txBody>
      </p:sp>
      <p:sp>
        <p:nvSpPr>
          <p:cNvPr id="25" name="Content Placeholder 2">
            <a:extLst>
              <a:ext uri="{FF2B5EF4-FFF2-40B4-BE49-F238E27FC236}">
                <a16:creationId xmlns:a16="http://schemas.microsoft.com/office/drawing/2014/main" id="{4ECC7489-C1FC-FD43-B327-9BD27AB645C2}"/>
              </a:ext>
            </a:extLst>
          </p:cNvPr>
          <p:cNvSpPr>
            <a:spLocks noGrp="1"/>
          </p:cNvSpPr>
          <p:nvPr>
            <p:ph idx="1"/>
          </p:nvPr>
        </p:nvSpPr>
        <p:spPr>
          <a:xfrm>
            <a:off x="1957987" y="2431767"/>
            <a:ext cx="8276026" cy="3685156"/>
          </a:xfrm>
        </p:spPr>
        <p:txBody>
          <a:bodyPr anchor="ctr">
            <a:normAutofit/>
          </a:bodyPr>
          <a:lstStyle/>
          <a:p>
            <a:r>
              <a:rPr lang="en-US" sz="2000">
                <a:solidFill>
                  <a:schemeClr val="tx1">
                    <a:lumMod val="85000"/>
                    <a:lumOff val="15000"/>
                  </a:schemeClr>
                </a:solidFill>
              </a:rPr>
              <a:t>Here's a more detailed breakdown:</a:t>
            </a:r>
          </a:p>
          <a:p>
            <a:pPr marL="0" indent="0">
              <a:buNone/>
            </a:pPr>
            <a:r>
              <a:rPr lang="en-US" sz="2000">
                <a:solidFill>
                  <a:schemeClr val="tx1">
                    <a:lumMod val="85000"/>
                    <a:lumOff val="15000"/>
                  </a:schemeClr>
                </a:solidFill>
              </a:rPr>
              <a:t>1)	Hydrogen: Around 50% of coal gas is composed of hydrogen. </a:t>
            </a:r>
          </a:p>
          <a:p>
            <a:pPr marL="0" indent="0">
              <a:buNone/>
            </a:pPr>
            <a:r>
              <a:rPr lang="en-US" sz="2000">
                <a:solidFill>
                  <a:schemeClr val="tx1">
                    <a:lumMod val="85000"/>
                    <a:lumOff val="15000"/>
                  </a:schemeClr>
                </a:solidFill>
              </a:rPr>
              <a:t>2)	Methane: Methane typically makes up about 35% of coal gas. </a:t>
            </a:r>
          </a:p>
          <a:p>
            <a:pPr marL="0" indent="0">
              <a:buNone/>
            </a:pPr>
            <a:r>
              <a:rPr lang="en-US" sz="2000">
                <a:solidFill>
                  <a:schemeClr val="tx1">
                    <a:lumMod val="85000"/>
                    <a:lumOff val="15000"/>
                  </a:schemeClr>
                </a:solidFill>
              </a:rPr>
              <a:t>3)	Carbon Monoxide: Carbon monoxide generally constitutes about 	10% of coal gas. </a:t>
            </a:r>
          </a:p>
          <a:p>
            <a:pPr marL="0" indent="0">
              <a:buNone/>
            </a:pPr>
            <a:r>
              <a:rPr lang="en-US" sz="2000">
                <a:solidFill>
                  <a:schemeClr val="tx1">
                    <a:lumMod val="85000"/>
                    <a:lumOff val="15000"/>
                  </a:schemeClr>
                </a:solidFill>
              </a:rPr>
              <a:t>4)	Other Gases: Coal gas also contains trace amounts of other gases 	like ethylene, carbon dioxide, and ammonia. </a:t>
            </a:r>
          </a:p>
        </p:txBody>
      </p:sp>
    </p:spTree>
    <p:extLst>
      <p:ext uri="{BB962C8B-B14F-4D97-AF65-F5344CB8AC3E}">
        <p14:creationId xmlns:p14="http://schemas.microsoft.com/office/powerpoint/2010/main" val="167427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84491-C5F2-A462-D2EF-E3192F56ED83}"/>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room with a machine&#10;&#10;AI-generated content may be incorrect.">
            <a:extLst>
              <a:ext uri="{FF2B5EF4-FFF2-40B4-BE49-F238E27FC236}">
                <a16:creationId xmlns:a16="http://schemas.microsoft.com/office/drawing/2014/main" id="{B2231A13-08A3-B7D1-7AD1-0D0F7C8282B5}"/>
              </a:ext>
            </a:extLst>
          </p:cNvPr>
          <p:cNvPicPr>
            <a:picLocks noChangeAspect="1"/>
          </p:cNvPicPr>
          <p:nvPr/>
        </p:nvPicPr>
        <p:blipFill>
          <a:blip r:embed="rId3">
            <a:extLst>
              <a:ext uri="{28A0092B-C50C-407E-A947-70E740481C1C}">
                <a14:useLocalDpi xmlns:a14="http://schemas.microsoft.com/office/drawing/2010/main" val="0"/>
              </a:ext>
            </a:extLst>
          </a:blip>
          <a:srcRect t="24425" r="-2" b="6858"/>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Content Placeholder 7" descr="A large industrial plant with several tanks&#10;&#10;AI-generated content may be incorrect.">
            <a:extLst>
              <a:ext uri="{FF2B5EF4-FFF2-40B4-BE49-F238E27FC236}">
                <a16:creationId xmlns:a16="http://schemas.microsoft.com/office/drawing/2014/main" id="{F8043B7A-8216-62A3-3252-828350300B54}"/>
              </a:ext>
            </a:extLst>
          </p:cNvPr>
          <p:cNvPicPr>
            <a:picLocks noChangeAspect="1"/>
          </p:cNvPicPr>
          <p:nvPr/>
        </p:nvPicPr>
        <p:blipFill>
          <a:blip r:embed="rId4">
            <a:extLst>
              <a:ext uri="{28A0092B-C50C-407E-A947-70E740481C1C}">
                <a14:useLocalDpi xmlns:a14="http://schemas.microsoft.com/office/drawing/2010/main" val="0"/>
              </a:ext>
            </a:extLst>
          </a:blip>
          <a:srcRect t="16073" r="-2" b="15719"/>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9" name="Freeform: Shape 3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242E7A4-F5F7-FB2D-DEA3-D179EA9B6808}"/>
              </a:ext>
            </a:extLst>
          </p:cNvPr>
          <p:cNvSpPr>
            <a:spLocks noGrp="1"/>
          </p:cNvSpPr>
          <p:nvPr>
            <p:ph type="title"/>
          </p:nvPr>
        </p:nvSpPr>
        <p:spPr>
          <a:xfrm>
            <a:off x="448056" y="859536"/>
            <a:ext cx="4832802" cy="1243584"/>
          </a:xfrm>
        </p:spPr>
        <p:txBody>
          <a:bodyPr vert="horz" lIns="91440" tIns="45720" rIns="91440" bIns="45720" rtlCol="0">
            <a:normAutofit/>
          </a:bodyPr>
          <a:lstStyle/>
          <a:p>
            <a:r>
              <a:rPr lang="en-US" sz="3400" dirty="0"/>
              <a:t>Citizens Gas &amp; Coke Company</a:t>
            </a:r>
          </a:p>
        </p:txBody>
      </p:sp>
      <p:sp>
        <p:nvSpPr>
          <p:cNvPr id="43" name="Rectangle 4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5" name="Rectangle 4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2" name="Content Placeholder 11" descr="A person standing on a train track with fire&#10;&#10;AI-generated content may be incorrect.">
            <a:extLst>
              <a:ext uri="{FF2B5EF4-FFF2-40B4-BE49-F238E27FC236}">
                <a16:creationId xmlns:a16="http://schemas.microsoft.com/office/drawing/2014/main" id="{74602BC9-2FA4-0C5C-0D1C-46D7C9769BA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47675" y="2657776"/>
            <a:ext cx="4833938" cy="3374424"/>
          </a:xfrm>
        </p:spPr>
      </p:pic>
    </p:spTree>
    <p:extLst>
      <p:ext uri="{BB962C8B-B14F-4D97-AF65-F5344CB8AC3E}">
        <p14:creationId xmlns:p14="http://schemas.microsoft.com/office/powerpoint/2010/main" val="105369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ABC181-D69F-9B8B-B32F-C8AB66864B47}"/>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3600"/>
              <a:t>Perry K. Syn Gas Plant</a:t>
            </a:r>
          </a:p>
        </p:txBody>
      </p:sp>
      <p:sp>
        <p:nvSpPr>
          <p:cNvPr id="27" name="Rectangle 26">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Diagram of a process of a steam plant&#10;&#10;AI-generated content may be incorrect.">
            <a:extLst>
              <a:ext uri="{FF2B5EF4-FFF2-40B4-BE49-F238E27FC236}">
                <a16:creationId xmlns:a16="http://schemas.microsoft.com/office/drawing/2014/main" id="{504AC3C9-AFAF-C4F6-601B-7BD27F36498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9058" y="2130231"/>
            <a:ext cx="5431536" cy="4127967"/>
          </a:xfrm>
          <a:prstGeom prst="rect">
            <a:avLst/>
          </a:prstGeom>
        </p:spPr>
      </p:pic>
      <p:pic>
        <p:nvPicPr>
          <p:cNvPr id="5" name="Content Placeholder 4" descr="A factory with smoke coming out of it&#10;&#10;AI-generated content may be incorrect.">
            <a:extLst>
              <a:ext uri="{FF2B5EF4-FFF2-40B4-BE49-F238E27FC236}">
                <a16:creationId xmlns:a16="http://schemas.microsoft.com/office/drawing/2014/main" id="{E75252D8-E68F-2F8F-7E42-50E6257FB666}"/>
              </a:ext>
            </a:extLst>
          </p:cNvPr>
          <p:cNvPicPr>
            <a:picLocks noChangeAspect="1"/>
          </p:cNvPicPr>
          <p:nvPr/>
        </p:nvPicPr>
        <p:blipFill>
          <a:blip r:embed="rId4" cstate="print">
            <a:extLst>
              <a:ext uri="{28A0092B-C50C-407E-A947-70E740481C1C}">
                <a14:useLocalDpi xmlns:a14="http://schemas.microsoft.com/office/drawing/2010/main" val="0"/>
              </a:ext>
            </a:extLst>
          </a:blip>
          <a:srcRect l="1421" r="3602"/>
          <a:stretch/>
        </p:blipFill>
        <p:spPr>
          <a:xfrm>
            <a:off x="6263869" y="2086081"/>
            <a:ext cx="5326614" cy="4206240"/>
          </a:xfrm>
          <a:prstGeom prst="rect">
            <a:avLst/>
          </a:prstGeom>
        </p:spPr>
      </p:pic>
    </p:spTree>
    <p:extLst>
      <p:ext uri="{BB962C8B-B14F-4D97-AF65-F5344CB8AC3E}">
        <p14:creationId xmlns:p14="http://schemas.microsoft.com/office/powerpoint/2010/main" val="373492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BCDE3B-D3EA-F514-77F7-53BAE1A9792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2800"/>
              <a:t>Wabash Valley Combined Cycle Coal Gasification Plant</a:t>
            </a:r>
          </a:p>
        </p:txBody>
      </p:sp>
      <p:sp>
        <p:nvSpPr>
          <p:cNvPr id="23" name="Rectangle: Rounded Corners 2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7" name="Content Placeholder 6" descr="An aerial view of a factory&#10;&#10;AI-generated content may be incorrect.">
            <a:extLst>
              <a:ext uri="{FF2B5EF4-FFF2-40B4-BE49-F238E27FC236}">
                <a16:creationId xmlns:a16="http://schemas.microsoft.com/office/drawing/2014/main" id="{2FA83293-F4DD-8B19-F9DE-208B3012A55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8562" y="2139484"/>
            <a:ext cx="5390147" cy="4096512"/>
          </a:xfrm>
          <a:prstGeom prst="rect">
            <a:avLst/>
          </a:prstGeom>
        </p:spPr>
      </p:pic>
      <p:pic>
        <p:nvPicPr>
          <p:cNvPr id="5" name="Content Placeholder 4" descr="A diagram of a factory&#10;&#10;AI-generated content may be incorrect.">
            <a:extLst>
              <a:ext uri="{FF2B5EF4-FFF2-40B4-BE49-F238E27FC236}">
                <a16:creationId xmlns:a16="http://schemas.microsoft.com/office/drawing/2014/main" id="{8B29447B-DE46-F437-C4E2-ADE6C6718277}"/>
              </a:ext>
            </a:extLst>
          </p:cNvPr>
          <p:cNvPicPr>
            <a:picLocks noChangeAspect="1"/>
          </p:cNvPicPr>
          <p:nvPr/>
        </p:nvPicPr>
        <p:blipFill>
          <a:blip r:embed="rId4" cstate="print">
            <a:extLst>
              <a:ext uri="{28A0092B-C50C-407E-A947-70E740481C1C}">
                <a14:useLocalDpi xmlns:a14="http://schemas.microsoft.com/office/drawing/2010/main" val="0"/>
              </a:ext>
            </a:extLst>
          </a:blip>
          <a:srcRect r="8352"/>
          <a:stretch/>
        </p:blipFill>
        <p:spPr>
          <a:xfrm>
            <a:off x="6210302" y="2203254"/>
            <a:ext cx="5596128" cy="3968972"/>
          </a:xfrm>
          <a:prstGeom prst="rect">
            <a:avLst/>
          </a:prstGeom>
        </p:spPr>
      </p:pic>
    </p:spTree>
    <p:extLst>
      <p:ext uri="{BB962C8B-B14F-4D97-AF65-F5344CB8AC3E}">
        <p14:creationId xmlns:p14="http://schemas.microsoft.com/office/powerpoint/2010/main" val="4138153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diagram of different types of gas&#10;&#10;AI-generated content may be incorrect.">
            <a:extLst>
              <a:ext uri="{FF2B5EF4-FFF2-40B4-BE49-F238E27FC236}">
                <a16:creationId xmlns:a16="http://schemas.microsoft.com/office/drawing/2014/main" id="{8C719276-3B41-0DED-73B5-ACD19C6DDF8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Tree>
    <p:extLst>
      <p:ext uri="{BB962C8B-B14F-4D97-AF65-F5344CB8AC3E}">
        <p14:creationId xmlns:p14="http://schemas.microsoft.com/office/powerpoint/2010/main" val="970411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3584</TotalTime>
  <Words>5453</Words>
  <Application>Microsoft Office PowerPoint</Application>
  <PresentationFormat>Widescreen</PresentationFormat>
  <Paragraphs>205</Paragraphs>
  <Slides>49</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Avenir Next LT Pro</vt:lpstr>
      <vt:lpstr>Calibri</vt:lpstr>
      <vt:lpstr>Calibri Light</vt:lpstr>
      <vt:lpstr>Office Theme</vt:lpstr>
      <vt:lpstr>https://electrumpower.tech</vt:lpstr>
      <vt:lpstr>Notice</vt:lpstr>
      <vt:lpstr>PowerPoint Presentation</vt:lpstr>
      <vt:lpstr>What is Coal Gas?</vt:lpstr>
      <vt:lpstr>What is Coal Gas?</vt:lpstr>
      <vt:lpstr>Citizens Gas &amp; Coke Company</vt:lpstr>
      <vt:lpstr>Perry K. Syn Gas Plant</vt:lpstr>
      <vt:lpstr>Wabash Valley Combined Cycle Coal Gasification Plant</vt:lpstr>
      <vt:lpstr>PowerPoint Presentation</vt:lpstr>
      <vt:lpstr>PowerPoint Presentation</vt:lpstr>
      <vt:lpstr>PowerPoint Presentation</vt:lpstr>
      <vt:lpstr>Every 2,000 feet you drill</vt:lpstr>
      <vt:lpstr>PowerPoint Presentation</vt:lpstr>
      <vt:lpstr>PowerPoint Presentation</vt:lpstr>
      <vt:lpstr>Raft River Geothermal  Power Plant</vt:lpstr>
      <vt:lpstr>PowerPoint Presentation</vt:lpstr>
      <vt:lpstr>PowerPoint Presentation</vt:lpstr>
      <vt:lpstr>PowerPoint Presentation</vt:lpstr>
      <vt:lpstr>PowerPoint Presentation</vt:lpstr>
      <vt:lpstr>PowerPoint Presentation</vt:lpstr>
      <vt:lpstr>PowerPoint Presentation</vt:lpstr>
      <vt:lpstr>PEM Electrolysis</vt:lpstr>
      <vt:lpstr>Fuel Cells Power Torpedo’s</vt:lpstr>
      <vt:lpstr>Flying Torpedo drone</vt:lpstr>
      <vt:lpstr>PowerPoint Presentation</vt:lpstr>
      <vt:lpstr>PowerPoint Presentation</vt:lpstr>
      <vt:lpstr>PowerPoint Presentation</vt:lpstr>
      <vt:lpstr>Carbon Fiber</vt:lpstr>
      <vt:lpstr>PowerPoint Presentation</vt:lpstr>
      <vt:lpstr>PowerPoint Presentation</vt:lpstr>
      <vt:lpstr>PowerPoint Presentation</vt:lpstr>
      <vt:lpstr>How to store vast quantities of hydrogen</vt:lpstr>
      <vt:lpstr>PowerPoint Presentation</vt:lpstr>
      <vt:lpstr>PowerPoint Presentation</vt:lpstr>
      <vt:lpstr>PowerPoint Presentation</vt:lpstr>
      <vt:lpstr>PowerPoint Presentation</vt:lpstr>
      <vt:lpstr>PEM Electrolyzer, One MWh, 22 kg h2, @20 Bar, 13200 Liters of volume.</vt:lpstr>
      <vt:lpstr>Fluidic Compression</vt:lpstr>
      <vt:lpstr>PowerPoint Presentation</vt:lpstr>
      <vt:lpstr>Electrum Hydrodynamic Compressor</vt:lpstr>
      <vt:lpstr>PowerPoint Presentation</vt:lpstr>
      <vt:lpstr>Becoming Ubiquitous</vt:lpstr>
      <vt:lpstr>PowerPoint Presentation</vt:lpstr>
      <vt:lpstr>Prof. Fritz Haber</vt:lpstr>
      <vt:lpstr>Ultra Pressure Haber Process</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Begining</dc:title>
  <dc:creator>Dan Gowin</dc:creator>
  <cp:lastModifiedBy>Dan Gowin</cp:lastModifiedBy>
  <cp:revision>271</cp:revision>
  <dcterms:created xsi:type="dcterms:W3CDTF">2021-09-27T15:15:58Z</dcterms:created>
  <dcterms:modified xsi:type="dcterms:W3CDTF">2025-05-01T15:33:08Z</dcterms:modified>
</cp:coreProperties>
</file>