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8" r:id="rId2"/>
    <p:sldId id="259" r:id="rId3"/>
    <p:sldId id="263" r:id="rId4"/>
    <p:sldId id="260" r:id="rId5"/>
    <p:sldId id="261" r:id="rId6"/>
    <p:sldId id="305" r:id="rId7"/>
    <p:sldId id="262" r:id="rId8"/>
    <p:sldId id="278" r:id="rId9"/>
    <p:sldId id="279" r:id="rId10"/>
    <p:sldId id="265" r:id="rId11"/>
    <p:sldId id="281" r:id="rId12"/>
    <p:sldId id="304" r:id="rId13"/>
    <p:sldId id="282" r:id="rId14"/>
    <p:sldId id="266" r:id="rId15"/>
    <p:sldId id="267" r:id="rId16"/>
    <p:sldId id="268" r:id="rId17"/>
    <p:sldId id="269" r:id="rId18"/>
    <p:sldId id="270" r:id="rId19"/>
    <p:sldId id="271" r:id="rId20"/>
    <p:sldId id="287" r:id="rId21"/>
    <p:sldId id="272" r:id="rId22"/>
    <p:sldId id="290" r:id="rId23"/>
    <p:sldId id="273" r:id="rId24"/>
    <p:sldId id="274" r:id="rId25"/>
    <p:sldId id="276" r:id="rId26"/>
    <p:sldId id="275" r:id="rId27"/>
    <p:sldId id="283" r:id="rId28"/>
    <p:sldId id="280" r:id="rId29"/>
    <p:sldId id="286" r:id="rId30"/>
    <p:sldId id="285" r:id="rId31"/>
    <p:sldId id="28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67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379" autoAdjust="0"/>
  </p:normalViewPr>
  <p:slideViewPr>
    <p:cSldViewPr snapToGrid="0">
      <p:cViewPr varScale="1">
        <p:scale>
          <a:sx n="80" d="100"/>
          <a:sy n="80" d="100"/>
        </p:scale>
        <p:origin x="1074" y="8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ECFBD5-9FAD-4BE2-B8F4-77075339F12B}" type="datetimeFigureOut">
              <a:rPr lang="en-US" smtClean="0"/>
              <a:pPr/>
              <a:t>3/26/2025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51CEBB-22FE-4478-92BB-79F85209B6F2}" type="slidenum">
              <a:rPr lang="en-US" smtClean="0"/>
              <a:pPr/>
              <a:t>‹#›</a:t>
            </a:fld>
            <a:endParaRPr lang="en-US"/>
          </a:p>
        </p:txBody>
      </p:sp>
    </p:spTree>
    <p:extLst>
      <p:ext uri="{BB962C8B-B14F-4D97-AF65-F5344CB8AC3E}">
        <p14:creationId xmlns:p14="http://schemas.microsoft.com/office/powerpoint/2010/main" val="3165072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n.wikipedia.org/wiki/Enhanced_Oil_Recovery"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n.wikipedia.org/wiki/Enhanced_Oil_Recovery"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n.wikipedia.org/wiki/Electrical_power_grid" TargetMode="External"/><Relationship Id="rId3" Type="http://schemas.openxmlformats.org/officeDocument/2006/relationships/hyperlink" Target="https://en.wikipedia.org/wiki/Road_traffic" TargetMode="External"/><Relationship Id="rId7" Type="http://schemas.openxmlformats.org/officeDocument/2006/relationships/hyperlink" Target="https://en.wikipedia.org/wiki/Braess%27s_paradox#cite_note-2"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Dietrich_Braess" TargetMode="External"/><Relationship Id="rId5" Type="http://schemas.openxmlformats.org/officeDocument/2006/relationships/hyperlink" Target="https://en.wikipedia.org/wiki/Braess%27s_paradox#cite_note-1" TargetMode="External"/><Relationship Id="rId4" Type="http://schemas.openxmlformats.org/officeDocument/2006/relationships/hyperlink" Target="https://en.wikipedia.org/wiki/Arthur_Cecil_Pigou"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 Gowin</a:t>
            </a:r>
          </a:p>
          <a:p>
            <a:r>
              <a:rPr lang="en-US" dirty="0"/>
              <a:t>Copyright©, Electrum Power &amp; Technology, All Rights Reserved.</a:t>
            </a:r>
          </a:p>
        </p:txBody>
      </p:sp>
      <p:sp>
        <p:nvSpPr>
          <p:cNvPr id="4" name="Slide Number Placeholder 3"/>
          <p:cNvSpPr>
            <a:spLocks noGrp="1"/>
          </p:cNvSpPr>
          <p:nvPr>
            <p:ph type="sldNum" sz="quarter" idx="5"/>
          </p:nvPr>
        </p:nvSpPr>
        <p:spPr/>
        <p:txBody>
          <a:bodyPr/>
          <a:lstStyle/>
          <a:p>
            <a:fld id="{5651CEBB-22FE-4478-92BB-79F85209B6F2}" type="slidenum">
              <a:rPr lang="en-US" smtClean="0"/>
              <a:pPr/>
              <a:t>1</a:t>
            </a:fld>
            <a:endParaRPr lang="en-US"/>
          </a:p>
        </p:txBody>
      </p:sp>
    </p:spTree>
    <p:extLst>
      <p:ext uri="{BB962C8B-B14F-4D97-AF65-F5344CB8AC3E}">
        <p14:creationId xmlns:p14="http://schemas.microsoft.com/office/powerpoint/2010/main" val="3802237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Almost 25% of the Natural Gas in the pipeline system is consumed just powering the pumps. Whether you use the gas or not.</a:t>
            </a:r>
          </a:p>
          <a:p>
            <a:r>
              <a:rPr lang="en-US" dirty="0"/>
              <a:t>There are multiple Oil &amp; Gas pipelines that Criss cross North America. Trillions of dollars in investment.</a:t>
            </a:r>
          </a:p>
          <a:p>
            <a:endParaRPr lang="en-US" dirty="0"/>
          </a:p>
          <a:p>
            <a:r>
              <a:rPr lang="en-US" dirty="0"/>
              <a:t>Note: In the Permian they say they don’t have enough Natural Gas Pipeline Capacity to bring all of the shale oil to market.</a:t>
            </a:r>
          </a:p>
        </p:txBody>
      </p:sp>
      <p:sp>
        <p:nvSpPr>
          <p:cNvPr id="4" name="Slide Number Placeholder 3"/>
          <p:cNvSpPr>
            <a:spLocks noGrp="1"/>
          </p:cNvSpPr>
          <p:nvPr>
            <p:ph type="sldNum" sz="quarter" idx="5"/>
          </p:nvPr>
        </p:nvSpPr>
        <p:spPr/>
        <p:txBody>
          <a:bodyPr/>
          <a:lstStyle/>
          <a:p>
            <a:fld id="{5651CEBB-22FE-4478-92BB-79F85209B6F2}" type="slidenum">
              <a:rPr lang="en-US" smtClean="0"/>
              <a:pPr/>
              <a:t>10</a:t>
            </a:fld>
            <a:endParaRPr lang="en-US"/>
          </a:p>
        </p:txBody>
      </p:sp>
    </p:spTree>
    <p:extLst>
      <p:ext uri="{BB962C8B-B14F-4D97-AF65-F5344CB8AC3E}">
        <p14:creationId xmlns:p14="http://schemas.microsoft.com/office/powerpoint/2010/main" val="2053608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Americans don’t recognize the scale of the Oil &amp; Gas Industry. A Natural Gas Pump Station. Behind the cylinder painted blue are pistons over 12” in diameter. This Compressor has 6 cylinders, with a crankshaft between them. There is a Natural Gas fired diesel engine to the right, powering the pump. The pumps here in the Mid-West are housed in buildings, to protect from the creation of Methane Hydrate, a mixture of methane and water that freeze in the pipes when is gets cold.</a:t>
            </a:r>
          </a:p>
        </p:txBody>
      </p:sp>
      <p:sp>
        <p:nvSpPr>
          <p:cNvPr id="4" name="Slide Number Placeholder 3"/>
          <p:cNvSpPr>
            <a:spLocks noGrp="1"/>
          </p:cNvSpPr>
          <p:nvPr>
            <p:ph type="sldNum" sz="quarter" idx="5"/>
          </p:nvPr>
        </p:nvSpPr>
        <p:spPr/>
        <p:txBody>
          <a:bodyPr/>
          <a:lstStyle/>
          <a:p>
            <a:fld id="{5651CEBB-22FE-4478-92BB-79F85209B6F2}" type="slidenum">
              <a:rPr lang="en-US" smtClean="0"/>
              <a:pPr/>
              <a:t>11</a:t>
            </a:fld>
            <a:endParaRPr lang="en-US"/>
          </a:p>
        </p:txBody>
      </p:sp>
    </p:spTree>
    <p:extLst>
      <p:ext uri="{BB962C8B-B14F-4D97-AF65-F5344CB8AC3E}">
        <p14:creationId xmlns:p14="http://schemas.microsoft.com/office/powerpoint/2010/main" val="2000855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Down at Cheniere’s Sabine Pass LNG facility they use Gas Turbines to power the Pumps. At the facility they use chains of compressors and Fractionating columns to separate Natural Gas into separate gas streams. The first stage compresses to 50 psi because Butane becomes a Super Critical Fluid at 25 psi. Then to 150 psi, to separate Propane. Then 220 psi, to separate Hydrogen. Then 550 psi, to separate nitrogen, Then 650 psi, to </a:t>
            </a:r>
            <a:r>
              <a:rPr lang="en-US" dirty="0" err="1"/>
              <a:t>seperate</a:t>
            </a:r>
            <a:r>
              <a:rPr lang="en-US" dirty="0"/>
              <a:t> any oxygen. Then 750 psi, to separate ethane. Then 950 psi, to separate methane. And last 2,000 psi, to push CO2 into pipeline systems. They compress multiple gases into Super Critical Fluids that can be separated. The process of compressing gases generates lots of heat. Each one of the trains have many cooling fans. </a:t>
            </a:r>
          </a:p>
        </p:txBody>
      </p:sp>
      <p:sp>
        <p:nvSpPr>
          <p:cNvPr id="4" name="Slide Number Placeholder 3"/>
          <p:cNvSpPr>
            <a:spLocks noGrp="1"/>
          </p:cNvSpPr>
          <p:nvPr>
            <p:ph type="sldNum" sz="quarter" idx="5"/>
          </p:nvPr>
        </p:nvSpPr>
        <p:spPr/>
        <p:txBody>
          <a:bodyPr/>
          <a:lstStyle/>
          <a:p>
            <a:fld id="{5651CEBB-22FE-4478-92BB-79F85209B6F2}" type="slidenum">
              <a:rPr lang="en-US" smtClean="0"/>
              <a:pPr/>
              <a:t>12</a:t>
            </a:fld>
            <a:endParaRPr lang="en-US"/>
          </a:p>
        </p:txBody>
      </p:sp>
    </p:spTree>
    <p:extLst>
      <p:ext uri="{BB962C8B-B14F-4D97-AF65-F5344CB8AC3E}">
        <p14:creationId xmlns:p14="http://schemas.microsoft.com/office/powerpoint/2010/main" val="1734116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Haber Bach process is plagued by too low pressure. The process for making Ammonia favors higher pressure at lower temperatures. At 200 BAR (2900 psi) the main reactor must be heated to 450c (842F), just to get the iron catalysts to react with the Nitrogen and Hydrogen. The efficiency of the processes, at 200 BAR, is only 19%. The above process uses massive amounts of Natural Gas, due to the need to bringing the Steam Reformer up to 500C and the Haber Reactor up to 450C.</a:t>
            </a:r>
          </a:p>
          <a:p>
            <a:endParaRPr lang="en-US" dirty="0"/>
          </a:p>
          <a:p>
            <a:r>
              <a:rPr lang="en-US" dirty="0"/>
              <a:t>Note: At 1000 BAR (15,000 psi) the Haber reaction occurs at 21C (70F) and is 90% efficient. Just by increasing the main process loop pressure can yield a large increase in efficiency and safety.</a:t>
            </a:r>
          </a:p>
        </p:txBody>
      </p:sp>
      <p:sp>
        <p:nvSpPr>
          <p:cNvPr id="4" name="Slide Number Placeholder 3"/>
          <p:cNvSpPr>
            <a:spLocks noGrp="1"/>
          </p:cNvSpPr>
          <p:nvPr>
            <p:ph type="sldNum" sz="quarter" idx="5"/>
          </p:nvPr>
        </p:nvSpPr>
        <p:spPr/>
        <p:txBody>
          <a:bodyPr/>
          <a:lstStyle/>
          <a:p>
            <a:fld id="{5651CEBB-22FE-4478-92BB-79F85209B6F2}" type="slidenum">
              <a:rPr lang="en-US" smtClean="0"/>
              <a:pPr/>
              <a:t>13</a:t>
            </a:fld>
            <a:endParaRPr lang="en-US"/>
          </a:p>
        </p:txBody>
      </p:sp>
    </p:spTree>
    <p:extLst>
      <p:ext uri="{BB962C8B-B14F-4D97-AF65-F5344CB8AC3E}">
        <p14:creationId xmlns:p14="http://schemas.microsoft.com/office/powerpoint/2010/main" val="3428285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IMO 2020 Fuel Standard.</a:t>
            </a:r>
          </a:p>
          <a:p>
            <a:r>
              <a:rPr lang="en-US" dirty="0"/>
              <a:t>The International Maritime Organization 2020 Fuel Stand took effect in January of 2020. The Shipping Industry had a choice of changing from Bunker Fuel to Natural Gas, LSFO or installing a scrubber on all of the Worlds Commercial Ships. Most chose the path of least resistance. Burn a fuel comprised of #2 Diesel. Low Sulphur Fuel Oil (LSFO) is 2 parts #2 Diesel and 1 part Fuel Oil.</a:t>
            </a:r>
          </a:p>
        </p:txBody>
      </p:sp>
      <p:sp>
        <p:nvSpPr>
          <p:cNvPr id="4" name="Slide Number Placeholder 3"/>
          <p:cNvSpPr>
            <a:spLocks noGrp="1"/>
          </p:cNvSpPr>
          <p:nvPr>
            <p:ph type="sldNum" sz="quarter" idx="5"/>
          </p:nvPr>
        </p:nvSpPr>
        <p:spPr/>
        <p:txBody>
          <a:bodyPr/>
          <a:lstStyle/>
          <a:p>
            <a:fld id="{5651CEBB-22FE-4478-92BB-79F85209B6F2}" type="slidenum">
              <a:rPr lang="en-US" smtClean="0"/>
              <a:pPr/>
              <a:t>14</a:t>
            </a:fld>
            <a:endParaRPr lang="en-US"/>
          </a:p>
        </p:txBody>
      </p:sp>
    </p:spTree>
    <p:extLst>
      <p:ext uri="{BB962C8B-B14F-4D97-AF65-F5344CB8AC3E}">
        <p14:creationId xmlns:p14="http://schemas.microsoft.com/office/powerpoint/2010/main" val="656970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Ships order fuel by the ton. Truckers purchase fuel by the gallon. Nobody made changes to the Refineries.</a:t>
            </a:r>
          </a:p>
        </p:txBody>
      </p:sp>
      <p:sp>
        <p:nvSpPr>
          <p:cNvPr id="4" name="Slide Number Placeholder 3"/>
          <p:cNvSpPr>
            <a:spLocks noGrp="1"/>
          </p:cNvSpPr>
          <p:nvPr>
            <p:ph type="sldNum" sz="quarter" idx="5"/>
          </p:nvPr>
        </p:nvSpPr>
        <p:spPr/>
        <p:txBody>
          <a:bodyPr/>
          <a:lstStyle/>
          <a:p>
            <a:fld id="{5651CEBB-22FE-4478-92BB-79F85209B6F2}" type="slidenum">
              <a:rPr lang="en-US" smtClean="0"/>
              <a:pPr/>
              <a:t>15</a:t>
            </a:fld>
            <a:endParaRPr lang="en-US"/>
          </a:p>
        </p:txBody>
      </p:sp>
    </p:spTree>
    <p:extLst>
      <p:ext uri="{BB962C8B-B14F-4D97-AF65-F5344CB8AC3E}">
        <p14:creationId xmlns:p14="http://schemas.microsoft.com/office/powerpoint/2010/main" val="2822808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Oil &amp; Gas Industry is truly global. It has supply chains that stretch around the planet.</a:t>
            </a:r>
          </a:p>
          <a:p>
            <a:r>
              <a:rPr lang="en-US" dirty="0"/>
              <a:t>From the Oil Field, by truck, train, pipe or ship to the Refinery.</a:t>
            </a:r>
          </a:p>
          <a:p>
            <a:r>
              <a:rPr lang="en-US" dirty="0"/>
              <a:t>From the refinery, by truck, train, pipe or ship, to the customer.</a:t>
            </a:r>
          </a:p>
          <a:p>
            <a:endParaRPr lang="en-US" dirty="0"/>
          </a:p>
          <a:p>
            <a:r>
              <a:rPr lang="en-US" dirty="0"/>
              <a:t>This global supply system allows the Oil &amp; Gas Industry to Normalize the cost of producing fuel across the entire planet. This allows economies of scale to reduce the cost of fuels for vast parts of the Worlds populations.</a:t>
            </a:r>
          </a:p>
        </p:txBody>
      </p:sp>
      <p:sp>
        <p:nvSpPr>
          <p:cNvPr id="4" name="Slide Number Placeholder 3"/>
          <p:cNvSpPr>
            <a:spLocks noGrp="1"/>
          </p:cNvSpPr>
          <p:nvPr>
            <p:ph type="sldNum" sz="quarter" idx="5"/>
          </p:nvPr>
        </p:nvSpPr>
        <p:spPr/>
        <p:txBody>
          <a:bodyPr/>
          <a:lstStyle/>
          <a:p>
            <a:fld id="{5651CEBB-22FE-4478-92BB-79F85209B6F2}" type="slidenum">
              <a:rPr lang="en-US" smtClean="0"/>
              <a:pPr/>
              <a:t>16</a:t>
            </a:fld>
            <a:endParaRPr lang="en-US"/>
          </a:p>
        </p:txBody>
      </p:sp>
    </p:spTree>
    <p:extLst>
      <p:ext uri="{BB962C8B-B14F-4D97-AF65-F5344CB8AC3E}">
        <p14:creationId xmlns:p14="http://schemas.microsoft.com/office/powerpoint/2010/main" val="888168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Monday, March 10</a:t>
            </a:r>
            <a:r>
              <a:rPr lang="en-US" baseline="30000" dirty="0"/>
              <a:t>th</a:t>
            </a:r>
            <a:r>
              <a:rPr lang="en-US" dirty="0"/>
              <a:t>, 2025. The Stena Immaculate Oil Tanker, while anchored awaiting to be unloaded, off the Coast of Scotland, was struct by a Cargo Container Vessel. The Stena Immaculate was carrying 220,000 barrels of Jet Fuel, for the U.S. Military Sealift Command. This fuel was destined for U.S. Military assets in the European Theatre. </a:t>
            </a:r>
          </a:p>
        </p:txBody>
      </p:sp>
      <p:sp>
        <p:nvSpPr>
          <p:cNvPr id="4" name="Slide Number Placeholder 3"/>
          <p:cNvSpPr>
            <a:spLocks noGrp="1"/>
          </p:cNvSpPr>
          <p:nvPr>
            <p:ph type="sldNum" sz="quarter" idx="5"/>
          </p:nvPr>
        </p:nvSpPr>
        <p:spPr/>
        <p:txBody>
          <a:bodyPr/>
          <a:lstStyle/>
          <a:p>
            <a:fld id="{5651CEBB-22FE-4478-92BB-79F85209B6F2}" type="slidenum">
              <a:rPr lang="en-US" smtClean="0"/>
              <a:pPr/>
              <a:t>17</a:t>
            </a:fld>
            <a:endParaRPr lang="en-US"/>
          </a:p>
        </p:txBody>
      </p:sp>
    </p:spTree>
    <p:extLst>
      <p:ext uri="{BB962C8B-B14F-4D97-AF65-F5344CB8AC3E}">
        <p14:creationId xmlns:p14="http://schemas.microsoft.com/office/powerpoint/2010/main" val="867577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one man is missing. All the rest were safely rescued. But this incident highlights a vulnerability the U.S. Military has and has been working to reduce or eliminate since WW2. The Bad guys know the same thing that we do, you don’t have to take on the M1 Abrahm's Main Battle Tank. You just have to destroy the fuel truck. You just have to destroy the fuel chain.</a:t>
            </a:r>
          </a:p>
          <a:p>
            <a:endParaRPr lang="en-US" dirty="0"/>
          </a:p>
          <a:p>
            <a:r>
              <a:rPr lang="en-US" dirty="0"/>
              <a:t>The Oil &amp; Gas Industries supply chain is a tactical nightmare for the U.S. Military.</a:t>
            </a:r>
          </a:p>
        </p:txBody>
      </p:sp>
      <p:sp>
        <p:nvSpPr>
          <p:cNvPr id="4" name="Slide Number Placeholder 3"/>
          <p:cNvSpPr>
            <a:spLocks noGrp="1"/>
          </p:cNvSpPr>
          <p:nvPr>
            <p:ph type="sldNum" sz="quarter" idx="5"/>
          </p:nvPr>
        </p:nvSpPr>
        <p:spPr/>
        <p:txBody>
          <a:bodyPr/>
          <a:lstStyle/>
          <a:p>
            <a:fld id="{5651CEBB-22FE-4478-92BB-79F85209B6F2}" type="slidenum">
              <a:rPr lang="en-US" smtClean="0"/>
              <a:pPr/>
              <a:t>18</a:t>
            </a:fld>
            <a:endParaRPr lang="en-US"/>
          </a:p>
        </p:txBody>
      </p:sp>
    </p:spTree>
    <p:extLst>
      <p:ext uri="{BB962C8B-B14F-4D97-AF65-F5344CB8AC3E}">
        <p14:creationId xmlns:p14="http://schemas.microsoft.com/office/powerpoint/2010/main" val="118332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51CEBB-22FE-4478-92BB-79F85209B6F2}" type="slidenum">
              <a:rPr lang="en-US" smtClean="0"/>
              <a:pPr/>
              <a:t>19</a:t>
            </a:fld>
            <a:endParaRPr lang="en-US"/>
          </a:p>
        </p:txBody>
      </p:sp>
    </p:spTree>
    <p:extLst>
      <p:ext uri="{BB962C8B-B14F-4D97-AF65-F5344CB8AC3E}">
        <p14:creationId xmlns:p14="http://schemas.microsoft.com/office/powerpoint/2010/main" val="2554051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 is for educational purposes only.</a:t>
            </a:r>
          </a:p>
        </p:txBody>
      </p:sp>
      <p:sp>
        <p:nvSpPr>
          <p:cNvPr id="4" name="Slide Number Placeholder 3"/>
          <p:cNvSpPr>
            <a:spLocks noGrp="1"/>
          </p:cNvSpPr>
          <p:nvPr>
            <p:ph type="sldNum" sz="quarter" idx="5"/>
          </p:nvPr>
        </p:nvSpPr>
        <p:spPr/>
        <p:txBody>
          <a:bodyPr/>
          <a:lstStyle/>
          <a:p>
            <a:fld id="{5651CEBB-22FE-4478-92BB-79F85209B6F2}" type="slidenum">
              <a:rPr lang="en-US" smtClean="0"/>
              <a:pPr/>
              <a:t>2</a:t>
            </a:fld>
            <a:endParaRPr lang="en-US"/>
          </a:p>
        </p:txBody>
      </p:sp>
    </p:spTree>
    <p:extLst>
      <p:ext uri="{BB962C8B-B14F-4D97-AF65-F5344CB8AC3E}">
        <p14:creationId xmlns:p14="http://schemas.microsoft.com/office/powerpoint/2010/main" val="3066334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in 2022, Saudi Arabia came out with a similar report stating they needed $10T of investment over five years just to maintain oil production. They site the lack of new oil field discovery as the underlying issue. August of 2024 Exxon published the above report stating the same issues.</a:t>
            </a:r>
          </a:p>
          <a:p>
            <a:endParaRPr lang="en-US" dirty="0"/>
          </a:p>
          <a:p>
            <a:r>
              <a:rPr lang="en-US" dirty="0"/>
              <a:t>Unfortunately, the Public has concluded that the Oil &amp; Gas Industry is trying to extort the rest of the World.</a:t>
            </a:r>
          </a:p>
        </p:txBody>
      </p:sp>
      <p:sp>
        <p:nvSpPr>
          <p:cNvPr id="4" name="Slide Number Placeholder 3"/>
          <p:cNvSpPr>
            <a:spLocks noGrp="1"/>
          </p:cNvSpPr>
          <p:nvPr>
            <p:ph type="sldNum" sz="quarter" idx="5"/>
          </p:nvPr>
        </p:nvSpPr>
        <p:spPr/>
        <p:txBody>
          <a:bodyPr/>
          <a:lstStyle/>
          <a:p>
            <a:fld id="{5651CEBB-22FE-4478-92BB-79F85209B6F2}" type="slidenum">
              <a:rPr lang="en-US" smtClean="0"/>
              <a:pPr/>
              <a:t>20</a:t>
            </a:fld>
            <a:endParaRPr lang="en-US"/>
          </a:p>
        </p:txBody>
      </p:sp>
    </p:spTree>
    <p:extLst>
      <p:ext uri="{BB962C8B-B14F-4D97-AF65-F5344CB8AC3E}">
        <p14:creationId xmlns:p14="http://schemas.microsoft.com/office/powerpoint/2010/main" val="2340173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backyard is New Albany and </a:t>
            </a:r>
            <a:r>
              <a:rPr lang="en-US" dirty="0" err="1"/>
              <a:t>Marcellius</a:t>
            </a:r>
            <a:r>
              <a:rPr lang="en-US" dirty="0"/>
              <a:t> gas fields.</a:t>
            </a:r>
          </a:p>
          <a:p>
            <a:r>
              <a:rPr lang="en-US" dirty="0"/>
              <a:t>BTW – Michigan has 16,000 depleted Oil &amp; gas wells.</a:t>
            </a:r>
          </a:p>
          <a:p>
            <a:endParaRPr lang="en-US" dirty="0"/>
          </a:p>
          <a:p>
            <a:r>
              <a:rPr lang="en-US" dirty="0"/>
              <a:t>I spent some teenage summers in Sinclair Wyoming, helping my cousins on various projects.</a:t>
            </a:r>
          </a:p>
        </p:txBody>
      </p:sp>
      <p:sp>
        <p:nvSpPr>
          <p:cNvPr id="4" name="Slide Number Placeholder 3"/>
          <p:cNvSpPr>
            <a:spLocks noGrp="1"/>
          </p:cNvSpPr>
          <p:nvPr>
            <p:ph type="sldNum" sz="quarter" idx="5"/>
          </p:nvPr>
        </p:nvSpPr>
        <p:spPr/>
        <p:txBody>
          <a:bodyPr/>
          <a:lstStyle/>
          <a:p>
            <a:fld id="{5651CEBB-22FE-4478-92BB-79F85209B6F2}" type="slidenum">
              <a:rPr lang="en-US" smtClean="0"/>
              <a:pPr/>
              <a:t>21</a:t>
            </a:fld>
            <a:endParaRPr lang="en-US"/>
          </a:p>
        </p:txBody>
      </p:sp>
    </p:spTree>
    <p:extLst>
      <p:ext uri="{BB962C8B-B14F-4D97-AF65-F5344CB8AC3E}">
        <p14:creationId xmlns:p14="http://schemas.microsoft.com/office/powerpoint/2010/main" val="327599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Geologists hate M. King Hubbert Oil Production Curve. Hubbert based his curve on empirical data. Its not a geologic theory, its based on the interaction between human beings and geology. Unfortunately, that means the production of any oil field is unpredictable, due to human interactions. </a:t>
            </a:r>
            <a:r>
              <a:rPr lang="en-US" dirty="0" err="1"/>
              <a:t>Barnettt</a:t>
            </a:r>
            <a:r>
              <a:rPr lang="en-US" dirty="0"/>
              <a:t> and Fayetteville shale fields are in terminal decline. Bakken and Eagle Ford are still up in the air. The Bakken and Eagle Ford Graph’s clearly show the interactions of humans. The graphs are from Goehring &amp; </a:t>
            </a:r>
            <a:r>
              <a:rPr lang="en-US" dirty="0" err="1"/>
              <a:t>Rozencwjg</a:t>
            </a:r>
            <a:r>
              <a:rPr lang="en-US" dirty="0"/>
              <a:t>.</a:t>
            </a:r>
          </a:p>
        </p:txBody>
      </p:sp>
      <p:sp>
        <p:nvSpPr>
          <p:cNvPr id="4" name="Slide Number Placeholder 3"/>
          <p:cNvSpPr>
            <a:spLocks noGrp="1"/>
          </p:cNvSpPr>
          <p:nvPr>
            <p:ph type="sldNum" sz="quarter" idx="5"/>
          </p:nvPr>
        </p:nvSpPr>
        <p:spPr/>
        <p:txBody>
          <a:bodyPr/>
          <a:lstStyle/>
          <a:p>
            <a:fld id="{5651CEBB-22FE-4478-92BB-79F85209B6F2}" type="slidenum">
              <a:rPr lang="en-US" smtClean="0"/>
              <a:pPr/>
              <a:t>22</a:t>
            </a:fld>
            <a:endParaRPr lang="en-US"/>
          </a:p>
        </p:txBody>
      </p:sp>
    </p:spTree>
    <p:extLst>
      <p:ext uri="{BB962C8B-B14F-4D97-AF65-F5344CB8AC3E}">
        <p14:creationId xmlns:p14="http://schemas.microsoft.com/office/powerpoint/2010/main" val="3340455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2017 Citizens Energy (Formerly Indiana Gas of Evansville), sold this Oil &amp; Gas Field to Center Point Energy, of Houston, and I was given the operations contract. I have a few engineers in Louisville that visit the facility a few times a year. I’ve subcontracted out the Well and Pump House services to Royal Oil Field Services, of Odessa, TX. My staff maintains the SCADA devices for feeding data into the State DNR system.</a:t>
            </a:r>
          </a:p>
          <a:p>
            <a:endParaRPr lang="en-US" dirty="0"/>
          </a:p>
          <a:p>
            <a:r>
              <a:rPr lang="en-US" dirty="0"/>
              <a:t>Every spring, we pump natural gas up from Texas and store it in our gas storage wells for Winter heating and electricity. Evansville oil &amp; gas field is in terminal decline. The other asset I manage is Shelbyville Gas Field, of Shelbyville, IN. Most of the Oil &amp; gas fields I manage were discovered in the 1890s.</a:t>
            </a:r>
          </a:p>
          <a:p>
            <a:endParaRPr lang="en-US" dirty="0"/>
          </a:p>
          <a:p>
            <a:r>
              <a:rPr lang="en-US" dirty="0"/>
              <a:t>In the past I made predictions about the Petersburg Coal Fired Power Plant being converted to Combined Cycle Gas Turbine. The Conversion started this year. It is projected to be completed the Spring of 2026. The cause for conversion, the coal in Indiana has been mined out.</a:t>
            </a:r>
          </a:p>
        </p:txBody>
      </p:sp>
      <p:sp>
        <p:nvSpPr>
          <p:cNvPr id="4" name="Slide Number Placeholder 3"/>
          <p:cNvSpPr>
            <a:spLocks noGrp="1"/>
          </p:cNvSpPr>
          <p:nvPr>
            <p:ph type="sldNum" sz="quarter" idx="5"/>
          </p:nvPr>
        </p:nvSpPr>
        <p:spPr/>
        <p:txBody>
          <a:bodyPr/>
          <a:lstStyle/>
          <a:p>
            <a:fld id="{5651CEBB-22FE-4478-92BB-79F85209B6F2}" type="slidenum">
              <a:rPr lang="en-US" smtClean="0"/>
              <a:pPr/>
              <a:t>23</a:t>
            </a:fld>
            <a:endParaRPr lang="en-US"/>
          </a:p>
        </p:txBody>
      </p:sp>
    </p:spTree>
    <p:extLst>
      <p:ext uri="{BB962C8B-B14F-4D97-AF65-F5344CB8AC3E}">
        <p14:creationId xmlns:p14="http://schemas.microsoft.com/office/powerpoint/2010/main" val="528519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system I manage extends into Marcellas  Shale in Eastern Ohio.</a:t>
            </a:r>
          </a:p>
          <a:p>
            <a:endParaRPr lang="en-US" dirty="0"/>
          </a:p>
          <a:p>
            <a:r>
              <a:rPr lang="en-US" dirty="0"/>
              <a:t>The Devonian Shale in Eastern Ohio is over 20,000 ft. deep. That’s over 6 km.</a:t>
            </a:r>
          </a:p>
          <a:p>
            <a:r>
              <a:rPr lang="en-US" dirty="0"/>
              <a:t>At these depths, the temperatures and pressures are high enough to crack large hydrocarbon molecules, into small ones like Methane and Ethane. Its mother Natures cracker Unit. The Marcellas mostly yields gas. Some condensates.</a:t>
            </a:r>
          </a:p>
          <a:p>
            <a:endParaRPr lang="en-US" dirty="0"/>
          </a:p>
          <a:p>
            <a:r>
              <a:rPr lang="en-US" dirty="0"/>
              <a:t>There are 22 documented cases where the horizontally dilled wells were too close together, and during fracking, the secondary well heads were blown off. With water shooting out of the ground over 148C (300F). </a:t>
            </a:r>
          </a:p>
          <a:p>
            <a:endParaRPr lang="en-US" dirty="0"/>
          </a:p>
          <a:p>
            <a:r>
              <a:rPr lang="en-US" dirty="0"/>
              <a:t>It’s becoming more expensive to produce shale gas. Ten years ago, the laterals were only 4,000 ft. That’s 20,000 ft of Vertical casing pipe and 4,000 ft. of Horizontal, for a total of 24,000 of Steel pipe in the ground. Today laterals are over 25,000 ft., with 20,000 Vertical. For a total of 45,000 ft. of Steel Pipe in the ground. Life of the wells is expected to be only 3 years. We’re getting only 2/3 as much gas as we did 10 years ago, as rated per foot drilled.</a:t>
            </a:r>
          </a:p>
          <a:p>
            <a:endParaRPr lang="en-US" dirty="0"/>
          </a:p>
        </p:txBody>
      </p:sp>
      <p:sp>
        <p:nvSpPr>
          <p:cNvPr id="4" name="Slide Number Placeholder 3"/>
          <p:cNvSpPr>
            <a:spLocks noGrp="1"/>
          </p:cNvSpPr>
          <p:nvPr>
            <p:ph type="sldNum" sz="quarter" idx="5"/>
          </p:nvPr>
        </p:nvSpPr>
        <p:spPr/>
        <p:txBody>
          <a:bodyPr/>
          <a:lstStyle/>
          <a:p>
            <a:fld id="{5651CEBB-22FE-4478-92BB-79F85209B6F2}" type="slidenum">
              <a:rPr lang="en-US" smtClean="0"/>
              <a:pPr/>
              <a:t>24</a:t>
            </a:fld>
            <a:endParaRPr lang="en-US"/>
          </a:p>
        </p:txBody>
      </p:sp>
    </p:spTree>
    <p:extLst>
      <p:ext uri="{BB962C8B-B14F-4D97-AF65-F5344CB8AC3E}">
        <p14:creationId xmlns:p14="http://schemas.microsoft.com/office/powerpoint/2010/main" val="1482827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Liquid CO2 is Super Critical CO2. When CO2 is compressed to 1055 psi it turns into a Super Critical Fluid.</a:t>
            </a:r>
          </a:p>
          <a:p>
            <a:r>
              <a:rPr lang="en-US" dirty="0"/>
              <a:t>These CO2 pipelines are pressurized to 2,000 psi. This CO2 pipeline System is advertised as a CO2 Sequestration System.</a:t>
            </a:r>
          </a:p>
          <a:p>
            <a:r>
              <a:rPr lang="en-US" dirty="0"/>
              <a:t>At these pressures, CO2 is used as a solvent. For example, Super Critical CO2 is used to removed Caffeine from coffee beans.</a:t>
            </a:r>
          </a:p>
          <a:p>
            <a:endParaRPr lang="en-US" dirty="0"/>
          </a:p>
          <a:p>
            <a:r>
              <a:rPr lang="en-US" dirty="0"/>
              <a:t>I’m going to talk about Wyoming. I’m going to talk about what I know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Salt Creek Oil Field was discovered in 1889. And by 1935 it had run dry. Since 2004, Haliburton Oil Field Services has been attempting to resurrect production from this Oil Field. The Oil field is located 20 miles North of Casper, WY.</a:t>
            </a:r>
          </a:p>
          <a:p>
            <a:endParaRPr lang="en-US" dirty="0"/>
          </a:p>
          <a:p>
            <a:r>
              <a:rPr lang="en-US" dirty="0"/>
              <a:t>The pipeline system in Wyoming is designed to pump Super Critical CO2 in the Salt Creek Oil Field.</a:t>
            </a:r>
          </a:p>
          <a:p>
            <a:pPr algn="l"/>
            <a:r>
              <a:rPr lang="en-US" b="0" i="0" dirty="0">
                <a:solidFill>
                  <a:srgbClr val="202122"/>
                </a:solidFill>
                <a:effectLst/>
                <a:latin typeface="Arial" panose="020B0604020202020204" pitchFamily="34" charset="0"/>
              </a:rPr>
              <a:t>Its known as, </a:t>
            </a:r>
            <a:r>
              <a:rPr lang="en-US" b="0" i="0" u="none" strike="noStrike" dirty="0">
                <a:solidFill>
                  <a:srgbClr val="202122"/>
                </a:solidFill>
                <a:effectLst/>
                <a:latin typeface="Arial" panose="020B0604020202020204" pitchFamily="34" charset="0"/>
                <a:hlinkClick r:id="rId3" tooltip="Enhanced Oil Recovery"/>
              </a:rPr>
              <a:t>Enhanced Oil Recovery</a:t>
            </a:r>
            <a:r>
              <a:rPr lang="en-US" b="0" i="0" dirty="0">
                <a:solidFill>
                  <a:srgbClr val="202122"/>
                </a:solidFill>
                <a:effectLst/>
                <a:latin typeface="Arial" panose="020B0604020202020204" pitchFamily="34" charset="0"/>
              </a:rPr>
              <a:t> with CO</a:t>
            </a:r>
            <a:r>
              <a:rPr lang="en-US" b="0" i="0" baseline="-25000" dirty="0">
                <a:solidFill>
                  <a:srgbClr val="202122"/>
                </a:solidFill>
                <a:effectLst/>
                <a:latin typeface="Arial" panose="020B0604020202020204" pitchFamily="34" charset="0"/>
              </a:rPr>
              <a:t>2. </a:t>
            </a:r>
            <a:r>
              <a:rPr lang="en-US" b="0" i="0" dirty="0">
                <a:solidFill>
                  <a:srgbClr val="202122"/>
                </a:solidFill>
                <a:effectLst/>
                <a:latin typeface="Arial" panose="020B0604020202020204" pitchFamily="34" charset="0"/>
              </a:rPr>
              <a:t>The CO</a:t>
            </a:r>
            <a:r>
              <a:rPr lang="en-US" b="0" i="0" baseline="-25000" dirty="0">
                <a:solidFill>
                  <a:srgbClr val="202122"/>
                </a:solidFill>
                <a:effectLst/>
                <a:latin typeface="Arial" panose="020B0604020202020204" pitchFamily="34" charset="0"/>
              </a:rPr>
              <a:t>2</a:t>
            </a:r>
            <a:r>
              <a:rPr lang="en-US" b="0" i="0" dirty="0">
                <a:solidFill>
                  <a:srgbClr val="202122"/>
                </a:solidFill>
                <a:effectLst/>
                <a:latin typeface="Arial" panose="020B0604020202020204" pitchFamily="34" charset="0"/>
              </a:rPr>
              <a:t> is captured in a natural gas facility in the nearby LaBarge field.</a:t>
            </a:r>
          </a:p>
          <a:p>
            <a:pPr algn="l"/>
            <a:r>
              <a:rPr lang="en-US" b="0" i="0" dirty="0">
                <a:solidFill>
                  <a:srgbClr val="202122"/>
                </a:solidFill>
                <a:effectLst/>
                <a:latin typeface="Arial" panose="020B0604020202020204" pitchFamily="34" charset="0"/>
              </a:rPr>
              <a:t>In 2016, CO</a:t>
            </a:r>
            <a:r>
              <a:rPr lang="en-US" b="0" i="0" baseline="-25000" dirty="0">
                <a:solidFill>
                  <a:srgbClr val="202122"/>
                </a:solidFill>
                <a:effectLst/>
                <a:latin typeface="Arial" panose="020B0604020202020204" pitchFamily="34" charset="0"/>
              </a:rPr>
              <a:t>2</a:t>
            </a:r>
            <a:r>
              <a:rPr lang="en-US" b="0" i="0" dirty="0">
                <a:solidFill>
                  <a:srgbClr val="202122"/>
                </a:solidFill>
                <a:effectLst/>
                <a:latin typeface="Arial" panose="020B0604020202020204" pitchFamily="34" charset="0"/>
              </a:rPr>
              <a:t> was leaking from an abandoned well in the field and led to its temporary closure.</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651CEBB-22FE-4478-92BB-79F85209B6F2}" type="slidenum">
              <a:rPr lang="en-US" smtClean="0"/>
              <a:pPr/>
              <a:t>25</a:t>
            </a:fld>
            <a:endParaRPr lang="en-US"/>
          </a:p>
        </p:txBody>
      </p:sp>
    </p:spTree>
    <p:extLst>
      <p:ext uri="{BB962C8B-B14F-4D97-AF65-F5344CB8AC3E}">
        <p14:creationId xmlns:p14="http://schemas.microsoft.com/office/powerpoint/2010/main" val="107380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was notified 3 years ago that the Heartland Greenway pipeline, by Navigator CO2 would be extended down to the Evansville Oil &amp; Gas field for </a:t>
            </a:r>
            <a:r>
              <a:rPr lang="en-US" b="0" i="0" u="none" strike="noStrike" dirty="0">
                <a:solidFill>
                  <a:srgbClr val="202122"/>
                </a:solidFill>
                <a:effectLst/>
                <a:latin typeface="Arial" panose="020B0604020202020204" pitchFamily="34" charset="0"/>
                <a:hlinkClick r:id="rId3" tooltip="Enhanced Oil Recovery"/>
              </a:rPr>
              <a:t>Enhanced Oil Recovery</a:t>
            </a:r>
            <a:r>
              <a:rPr lang="en-US" b="0" i="0" dirty="0">
                <a:solidFill>
                  <a:srgbClr val="202122"/>
                </a:solidFill>
                <a:effectLst/>
                <a:latin typeface="Arial" panose="020B0604020202020204" pitchFamily="34" charset="0"/>
              </a:rPr>
              <a:t> with CO</a:t>
            </a:r>
            <a:r>
              <a:rPr lang="en-US" b="0" i="0" baseline="-25000" dirty="0">
                <a:solidFill>
                  <a:srgbClr val="202122"/>
                </a:solidFill>
                <a:effectLst/>
                <a:latin typeface="Arial" panose="020B0604020202020204" pitchFamily="34" charset="0"/>
              </a:rPr>
              <a:t>2</a:t>
            </a:r>
            <a:r>
              <a:rPr lang="en-US" b="0" i="0" dirty="0">
                <a:solidFill>
                  <a:srgbClr val="202122"/>
                </a:solidFill>
                <a:effectLst/>
                <a:latin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fld id="{5651CEBB-22FE-4478-92BB-79F85209B6F2}" type="slidenum">
              <a:rPr lang="en-US" smtClean="0"/>
              <a:pPr/>
              <a:t>26</a:t>
            </a:fld>
            <a:endParaRPr lang="en-US"/>
          </a:p>
        </p:txBody>
      </p:sp>
    </p:spTree>
    <p:extLst>
      <p:ext uri="{BB962C8B-B14F-4D97-AF65-F5344CB8AC3E}">
        <p14:creationId xmlns:p14="http://schemas.microsoft.com/office/powerpoint/2010/main" val="2386294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plan to leach the hydrocarbons out of the already fracked Shale Fields, with Super Critical CO2.</a:t>
            </a:r>
          </a:p>
          <a:p>
            <a:r>
              <a:rPr lang="en-US" b="0" i="0" u="none" strike="noStrike" dirty="0">
                <a:solidFill>
                  <a:srgbClr val="202122"/>
                </a:solidFill>
                <a:effectLst/>
                <a:latin typeface="Arial" panose="020B0604020202020204" pitchFamily="34" charset="0"/>
              </a:rPr>
              <a:t>Enhanced Oil Recovery with CO2. Source of the CO2 are Ethanol Plants, Power Plants and Oil Refineries. Projected cost $5T. Projected completion 2030.</a:t>
            </a:r>
            <a:endParaRPr lang="en-US" b="0" i="0" baseline="-25000" dirty="0">
              <a:solidFill>
                <a:srgbClr val="202122"/>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5651CEBB-22FE-4478-92BB-79F85209B6F2}" type="slidenum">
              <a:rPr lang="en-US" smtClean="0"/>
              <a:pPr/>
              <a:t>27</a:t>
            </a:fld>
            <a:endParaRPr lang="en-US"/>
          </a:p>
        </p:txBody>
      </p:sp>
    </p:spTree>
    <p:extLst>
      <p:ext uri="{BB962C8B-B14F-4D97-AF65-F5344CB8AC3E}">
        <p14:creationId xmlns:p14="http://schemas.microsoft.com/office/powerpoint/2010/main" val="944741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the CO2 Pipeline Projects have been canceled.</a:t>
            </a:r>
          </a:p>
        </p:txBody>
      </p:sp>
      <p:sp>
        <p:nvSpPr>
          <p:cNvPr id="4" name="Slide Number Placeholder 3"/>
          <p:cNvSpPr>
            <a:spLocks noGrp="1"/>
          </p:cNvSpPr>
          <p:nvPr>
            <p:ph type="sldNum" sz="quarter" idx="5"/>
          </p:nvPr>
        </p:nvSpPr>
        <p:spPr/>
        <p:txBody>
          <a:bodyPr/>
          <a:lstStyle/>
          <a:p>
            <a:fld id="{5651CEBB-22FE-4478-92BB-79F85209B6F2}" type="slidenum">
              <a:rPr lang="en-US" smtClean="0"/>
              <a:pPr/>
              <a:t>28</a:t>
            </a:fld>
            <a:endParaRPr lang="en-US"/>
          </a:p>
        </p:txBody>
      </p:sp>
    </p:spTree>
    <p:extLst>
      <p:ext uri="{BB962C8B-B14F-4D97-AF65-F5344CB8AC3E}">
        <p14:creationId xmlns:p14="http://schemas.microsoft.com/office/powerpoint/2010/main" val="20626867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area in green was supposed to be two new offshore oil fields to come online this year and next.</a:t>
            </a:r>
          </a:p>
          <a:p>
            <a:r>
              <a:rPr lang="en-US" dirty="0"/>
              <a:t>Both have been delayed until 2026 and 2027 respectively. Total forecast production 250,000 barrels per day.</a:t>
            </a:r>
          </a:p>
          <a:p>
            <a:endParaRPr lang="en-US" dirty="0"/>
          </a:p>
          <a:p>
            <a:r>
              <a:rPr lang="en-US" dirty="0"/>
              <a:t>Can they bring the costs down? Can the price of oil rise up to the break even?</a:t>
            </a:r>
          </a:p>
        </p:txBody>
      </p:sp>
      <p:sp>
        <p:nvSpPr>
          <p:cNvPr id="4" name="Slide Number Placeholder 3"/>
          <p:cNvSpPr>
            <a:spLocks noGrp="1"/>
          </p:cNvSpPr>
          <p:nvPr>
            <p:ph type="sldNum" sz="quarter" idx="5"/>
          </p:nvPr>
        </p:nvSpPr>
        <p:spPr/>
        <p:txBody>
          <a:bodyPr/>
          <a:lstStyle/>
          <a:p>
            <a:fld id="{5651CEBB-22FE-4478-92BB-79F85209B6F2}" type="slidenum">
              <a:rPr lang="en-US" smtClean="0"/>
              <a:pPr/>
              <a:t>29</a:t>
            </a:fld>
            <a:endParaRPr lang="en-US"/>
          </a:p>
        </p:txBody>
      </p:sp>
    </p:spTree>
    <p:extLst>
      <p:ext uri="{BB962C8B-B14F-4D97-AF65-F5344CB8AC3E}">
        <p14:creationId xmlns:p14="http://schemas.microsoft.com/office/powerpoint/2010/main" val="281407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51CEBB-22FE-4478-92BB-79F85209B6F2}" type="slidenum">
              <a:rPr lang="en-US" smtClean="0"/>
              <a:pPr/>
              <a:t>3</a:t>
            </a:fld>
            <a:endParaRPr lang="en-US"/>
          </a:p>
        </p:txBody>
      </p:sp>
    </p:spTree>
    <p:extLst>
      <p:ext uri="{BB962C8B-B14F-4D97-AF65-F5344CB8AC3E}">
        <p14:creationId xmlns:p14="http://schemas.microsoft.com/office/powerpoint/2010/main" val="2601415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Alpine is supposed to come online in 2030. Projected 80,000 barrels per day.</a:t>
            </a:r>
          </a:p>
          <a:p>
            <a:endParaRPr lang="en-US" dirty="0"/>
          </a:p>
          <a:p>
            <a:r>
              <a:rPr lang="en-US" dirty="0"/>
              <a:t>The Future of Kodiak, </a:t>
            </a:r>
            <a:r>
              <a:rPr lang="en-US" dirty="0" err="1"/>
              <a:t>Ahpun</a:t>
            </a:r>
            <a:r>
              <a:rPr lang="en-US" dirty="0"/>
              <a:t> East and </a:t>
            </a:r>
            <a:r>
              <a:rPr lang="en-US" dirty="0" err="1"/>
              <a:t>Ahpun</a:t>
            </a:r>
            <a:r>
              <a:rPr lang="en-US" dirty="0"/>
              <a:t> West is uncertain. For Pantheon to drill each well is $25M. A field requires minimum of 9 wells to be drilled. Drillers charge by the Meter. Total capital to start Kodiak, </a:t>
            </a:r>
            <a:r>
              <a:rPr lang="en-US" dirty="0" err="1"/>
              <a:t>Ahpun</a:t>
            </a:r>
            <a:r>
              <a:rPr lang="en-US" dirty="0"/>
              <a:t> East and </a:t>
            </a:r>
            <a:r>
              <a:rPr lang="en-US" dirty="0" err="1"/>
              <a:t>Ahpun</a:t>
            </a:r>
            <a:r>
              <a:rPr lang="en-US" dirty="0"/>
              <a:t> West is $225M each. Odds are most of these wells will be dry. What is the break even for this oil?</a:t>
            </a:r>
          </a:p>
        </p:txBody>
      </p:sp>
      <p:sp>
        <p:nvSpPr>
          <p:cNvPr id="4" name="Slide Number Placeholder 3"/>
          <p:cNvSpPr>
            <a:spLocks noGrp="1"/>
          </p:cNvSpPr>
          <p:nvPr>
            <p:ph type="sldNum" sz="quarter" idx="5"/>
          </p:nvPr>
        </p:nvSpPr>
        <p:spPr/>
        <p:txBody>
          <a:bodyPr/>
          <a:lstStyle/>
          <a:p>
            <a:fld id="{5651CEBB-22FE-4478-92BB-79F85209B6F2}" type="slidenum">
              <a:rPr lang="en-US" smtClean="0"/>
              <a:pPr/>
              <a:t>30</a:t>
            </a:fld>
            <a:endParaRPr lang="en-US"/>
          </a:p>
        </p:txBody>
      </p:sp>
    </p:spTree>
    <p:extLst>
      <p:ext uri="{BB962C8B-B14F-4D97-AF65-F5344CB8AC3E}">
        <p14:creationId xmlns:p14="http://schemas.microsoft.com/office/powerpoint/2010/main" val="1164023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Peak Oil was a topic of March 13</a:t>
            </a:r>
            <a:r>
              <a:rPr lang="en-US" baseline="30000" dirty="0"/>
              <a:t>th</a:t>
            </a:r>
            <a:r>
              <a:rPr lang="en-US" dirty="0"/>
              <a:t> CERA/</a:t>
            </a:r>
            <a:r>
              <a:rPr lang="en-US"/>
              <a:t>Week conference.</a:t>
            </a:r>
            <a:endParaRPr lang="en-US" dirty="0"/>
          </a:p>
        </p:txBody>
      </p:sp>
      <p:sp>
        <p:nvSpPr>
          <p:cNvPr id="4" name="Slide Number Placeholder 3"/>
          <p:cNvSpPr>
            <a:spLocks noGrp="1"/>
          </p:cNvSpPr>
          <p:nvPr>
            <p:ph type="sldNum" sz="quarter" idx="5"/>
          </p:nvPr>
        </p:nvSpPr>
        <p:spPr/>
        <p:txBody>
          <a:bodyPr/>
          <a:lstStyle/>
          <a:p>
            <a:fld id="{5651CEBB-22FE-4478-92BB-79F85209B6F2}" type="slidenum">
              <a:rPr lang="en-US" smtClean="0"/>
              <a:pPr/>
              <a:t>31</a:t>
            </a:fld>
            <a:endParaRPr lang="en-US"/>
          </a:p>
        </p:txBody>
      </p:sp>
    </p:spTree>
    <p:extLst>
      <p:ext uri="{BB962C8B-B14F-4D97-AF65-F5344CB8AC3E}">
        <p14:creationId xmlns:p14="http://schemas.microsoft.com/office/powerpoint/2010/main" val="2979943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Anthricite</a:t>
            </a:r>
            <a:r>
              <a:rPr lang="en-US" dirty="0"/>
              <a:t>, the Power Plants haven’t seen this coal in over 50 years.</a:t>
            </a:r>
          </a:p>
          <a:p>
            <a:endParaRPr lang="en-US" dirty="0"/>
          </a:p>
          <a:p>
            <a:r>
              <a:rPr lang="en-US" dirty="0"/>
              <a:t>Bitumen. When burning a fuel that is over 40% NOT carbon, you must use a scrubber. If Not, Your first problem will be your employees. Most of your employees will live within 60 miles of your Power Plant. Every morning when starting out for work, your employees, will scrape ¼” of ash off there pickup truck. Eventually they have a very human reaction “My God what am I breathing?”. Your second problem will be Farmers. Farmers spend million of dollars on fertilizer and pesticides. Soil testing is a large part of there operation. If you're raining down Mercury and Cadmium on Farmland, eventually your will be in court. Downside of running a scrubber, half the Power of your Turbine will be consumed by THE scrubber.</a:t>
            </a:r>
          </a:p>
          <a:p>
            <a:endParaRPr lang="en-US" dirty="0"/>
          </a:p>
          <a:p>
            <a:r>
              <a:rPr lang="en-US" dirty="0"/>
              <a:t>Lignite. The U.S. has over 300 years' worth of lignite. When your Power Plant burns Lignite, you have to remember half the energy of your fuel is consumed by the scrubber. And then you mix in Grid Losses of 4%, you have a total of only 16% of the energy of a fuel that is mined and transported by the ton arriving at your customer. Not to mention over 60% of this fuel is NOT carbon. Where do you store the ash?</a:t>
            </a:r>
          </a:p>
          <a:p>
            <a:endParaRPr lang="en-US" dirty="0"/>
          </a:p>
          <a:p>
            <a:r>
              <a:rPr lang="en-US" dirty="0"/>
              <a:t>What puts a coal fired power plant out of business?</a:t>
            </a:r>
          </a:p>
          <a:p>
            <a:r>
              <a:rPr lang="en-US" dirty="0"/>
              <a:t>Diesel. The Front Loader, Dump Truck and Locomotive all run on Diesel.</a:t>
            </a:r>
          </a:p>
          <a:p>
            <a:r>
              <a:rPr lang="en-US" dirty="0"/>
              <a:t>Loading the coal. Disposing of the Ash.</a:t>
            </a:r>
          </a:p>
          <a:p>
            <a:endParaRPr lang="en-US" dirty="0"/>
          </a:p>
        </p:txBody>
      </p:sp>
      <p:sp>
        <p:nvSpPr>
          <p:cNvPr id="4" name="Slide Number Placeholder 3"/>
          <p:cNvSpPr>
            <a:spLocks noGrp="1"/>
          </p:cNvSpPr>
          <p:nvPr>
            <p:ph type="sldNum" sz="quarter" idx="5"/>
          </p:nvPr>
        </p:nvSpPr>
        <p:spPr/>
        <p:txBody>
          <a:bodyPr/>
          <a:lstStyle/>
          <a:p>
            <a:fld id="{5651CEBB-22FE-4478-92BB-79F85209B6F2}" type="slidenum">
              <a:rPr lang="en-US" smtClean="0"/>
              <a:pPr/>
              <a:t>4</a:t>
            </a:fld>
            <a:endParaRPr lang="en-US"/>
          </a:p>
        </p:txBody>
      </p:sp>
    </p:spTree>
    <p:extLst>
      <p:ext uri="{BB962C8B-B14F-4D97-AF65-F5344CB8AC3E}">
        <p14:creationId xmlns:p14="http://schemas.microsoft.com/office/powerpoint/2010/main" val="4166028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the USGS, Bitumen, in the U.S., will for all practical purposes be gone by 2032.</a:t>
            </a:r>
          </a:p>
          <a:p>
            <a:r>
              <a:rPr lang="en-US" dirty="0"/>
              <a:t>I’ve converted 4 coal fired power plants to combined cycle in my career. Because of the Coal.</a:t>
            </a:r>
          </a:p>
          <a:p>
            <a:endParaRPr lang="en-US" dirty="0"/>
          </a:p>
          <a:p>
            <a:r>
              <a:rPr lang="en-US" dirty="0"/>
              <a:t>Note: When replacing a energy source on the Power Grid, you first must repay the original loan and then depreciate the value of the plant. Only then will you qualify for a new loan to replace the power source.</a:t>
            </a:r>
          </a:p>
          <a:p>
            <a:endParaRPr lang="en-US" dirty="0"/>
          </a:p>
          <a:p>
            <a:endParaRPr lang="en-US" dirty="0"/>
          </a:p>
        </p:txBody>
      </p:sp>
      <p:sp>
        <p:nvSpPr>
          <p:cNvPr id="4" name="Slide Number Placeholder 3"/>
          <p:cNvSpPr>
            <a:spLocks noGrp="1"/>
          </p:cNvSpPr>
          <p:nvPr>
            <p:ph type="sldNum" sz="quarter" idx="5"/>
          </p:nvPr>
        </p:nvSpPr>
        <p:spPr/>
        <p:txBody>
          <a:bodyPr/>
          <a:lstStyle/>
          <a:p>
            <a:fld id="{5651CEBB-22FE-4478-92BB-79F85209B6F2}" type="slidenum">
              <a:rPr lang="en-US" smtClean="0"/>
              <a:pPr/>
              <a:t>5</a:t>
            </a:fld>
            <a:endParaRPr lang="en-US"/>
          </a:p>
        </p:txBody>
      </p:sp>
    </p:spTree>
    <p:extLst>
      <p:ext uri="{BB962C8B-B14F-4D97-AF65-F5344CB8AC3E}">
        <p14:creationId xmlns:p14="http://schemas.microsoft.com/office/powerpoint/2010/main" val="1829301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err="1">
                <a:solidFill>
                  <a:srgbClr val="202122"/>
                </a:solidFill>
                <a:effectLst/>
                <a:latin typeface="Arial" panose="020B0604020202020204" pitchFamily="34" charset="0"/>
              </a:rPr>
              <a:t>Braess's</a:t>
            </a:r>
            <a:r>
              <a:rPr lang="en-US" b="1" i="0" dirty="0">
                <a:solidFill>
                  <a:srgbClr val="202122"/>
                </a:solidFill>
                <a:effectLst/>
                <a:latin typeface="Arial" panose="020B0604020202020204" pitchFamily="34" charset="0"/>
              </a:rPr>
              <a:t> paradox</a:t>
            </a:r>
            <a:r>
              <a:rPr lang="en-US" b="0" i="0" dirty="0">
                <a:solidFill>
                  <a:srgbClr val="202122"/>
                </a:solidFill>
                <a:effectLst/>
                <a:latin typeface="Arial" panose="020B0604020202020204" pitchFamily="34" charset="0"/>
              </a:rPr>
              <a:t> is the observation that adding one or more roads to a road network can slow down overall </a:t>
            </a:r>
            <a:r>
              <a:rPr lang="en-US" b="0" i="0" u="none" strike="noStrike" dirty="0">
                <a:solidFill>
                  <a:srgbClr val="202122"/>
                </a:solidFill>
                <a:effectLst/>
                <a:latin typeface="Arial" panose="020B0604020202020204" pitchFamily="34" charset="0"/>
                <a:hlinkClick r:id="rId3" tooltip="Road traffic"/>
              </a:rPr>
              <a:t>traffic</a:t>
            </a:r>
            <a:r>
              <a:rPr lang="en-US" b="0" i="0" dirty="0">
                <a:solidFill>
                  <a:srgbClr val="202122"/>
                </a:solidFill>
                <a:effectLst/>
                <a:latin typeface="Arial" panose="020B0604020202020204" pitchFamily="34" charset="0"/>
              </a:rPr>
              <a:t> flow through it. The paradox was first discovered by </a:t>
            </a:r>
            <a:r>
              <a:rPr lang="en-US" b="0" i="0" u="none" strike="noStrike" dirty="0">
                <a:solidFill>
                  <a:srgbClr val="202122"/>
                </a:solidFill>
                <a:effectLst/>
                <a:latin typeface="Arial" panose="020B0604020202020204" pitchFamily="34" charset="0"/>
                <a:hlinkClick r:id="rId4" tooltip="Arthur Cecil Pigou"/>
              </a:rPr>
              <a:t>Arthur Pigou</a:t>
            </a:r>
            <a:r>
              <a:rPr lang="en-US" b="0" i="0" dirty="0">
                <a:solidFill>
                  <a:srgbClr val="202122"/>
                </a:solidFill>
                <a:effectLst/>
                <a:latin typeface="Arial" panose="020B0604020202020204" pitchFamily="34" charset="0"/>
              </a:rPr>
              <a:t> in 1920,</a:t>
            </a:r>
            <a:r>
              <a:rPr lang="en-US" b="0" i="0" u="none" strike="noStrike" baseline="30000" dirty="0">
                <a:solidFill>
                  <a:srgbClr val="202122"/>
                </a:solidFill>
                <a:effectLst/>
                <a:latin typeface="Arial" panose="020B0604020202020204" pitchFamily="34" charset="0"/>
                <a:hlinkClick r:id="rId5"/>
              </a:rPr>
              <a:t>[1]</a:t>
            </a:r>
            <a:r>
              <a:rPr lang="en-US" b="0" i="0" dirty="0">
                <a:solidFill>
                  <a:srgbClr val="202122"/>
                </a:solidFill>
                <a:effectLst/>
                <a:latin typeface="Arial" panose="020B0604020202020204" pitchFamily="34" charset="0"/>
              </a:rPr>
              <a:t> and later named after the German mathematician </a:t>
            </a:r>
            <a:r>
              <a:rPr lang="en-US" b="0" i="0" u="none" strike="noStrike" dirty="0">
                <a:solidFill>
                  <a:srgbClr val="202122"/>
                </a:solidFill>
                <a:effectLst/>
                <a:latin typeface="Arial" panose="020B0604020202020204" pitchFamily="34" charset="0"/>
                <a:hlinkClick r:id="rId6" tooltip="Dietrich Braess"/>
              </a:rPr>
              <a:t>Dietrich </a:t>
            </a:r>
            <a:r>
              <a:rPr lang="en-US" b="0" i="0" u="none" strike="noStrike" dirty="0" err="1">
                <a:solidFill>
                  <a:srgbClr val="202122"/>
                </a:solidFill>
                <a:effectLst/>
                <a:latin typeface="Arial" panose="020B0604020202020204" pitchFamily="34" charset="0"/>
                <a:hlinkClick r:id="rId6" tooltip="Dietrich Braess"/>
              </a:rPr>
              <a:t>Braess</a:t>
            </a:r>
            <a:r>
              <a:rPr lang="en-US" b="0" i="0" dirty="0">
                <a:solidFill>
                  <a:srgbClr val="202122"/>
                </a:solidFill>
                <a:effectLst/>
                <a:latin typeface="Arial" panose="020B0604020202020204" pitchFamily="34" charset="0"/>
              </a:rPr>
              <a:t> in 1968.</a:t>
            </a:r>
            <a:r>
              <a:rPr lang="en-US" b="0" i="0" u="none" strike="noStrike" baseline="30000" dirty="0">
                <a:solidFill>
                  <a:srgbClr val="202122"/>
                </a:solidFill>
                <a:effectLst/>
                <a:latin typeface="Arial" panose="020B0604020202020204" pitchFamily="34" charset="0"/>
                <a:hlinkClick r:id="rId7"/>
              </a:rPr>
              <a:t>[2]</a:t>
            </a:r>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The paradox has analogies in </a:t>
            </a:r>
            <a:r>
              <a:rPr lang="en-US" b="0" i="0" u="none" strike="noStrike" dirty="0">
                <a:solidFill>
                  <a:srgbClr val="202122"/>
                </a:solidFill>
                <a:effectLst/>
                <a:latin typeface="Arial" panose="020B0604020202020204" pitchFamily="34" charset="0"/>
                <a:hlinkClick r:id="rId8" tooltip="Electrical power grid"/>
              </a:rPr>
              <a:t>electrical power grids</a:t>
            </a:r>
            <a:r>
              <a:rPr lang="en-US" b="0" i="0" dirty="0">
                <a:solidFill>
                  <a:srgbClr val="202122"/>
                </a:solidFill>
                <a:effectLst/>
                <a:latin typeface="Arial" panose="020B0604020202020204" pitchFamily="34" charset="0"/>
              </a:rPr>
              <a:t> and biological systems. It has been suggested that, in theory, the improvement of a malfunctioning network could be accomplished by removing certain parts of it.</a:t>
            </a:r>
          </a:p>
          <a:p>
            <a:pPr algn="l"/>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Adding new generation can cause the power grid to become unstable. Adding load like Housing subdivisions or even Tesla’s can cause the power grid to become unstable.</a:t>
            </a:r>
          </a:p>
          <a:p>
            <a:endParaRPr lang="en-US" dirty="0"/>
          </a:p>
        </p:txBody>
      </p:sp>
      <p:sp>
        <p:nvSpPr>
          <p:cNvPr id="4" name="Slide Number Placeholder 3"/>
          <p:cNvSpPr>
            <a:spLocks noGrp="1"/>
          </p:cNvSpPr>
          <p:nvPr>
            <p:ph type="sldNum" sz="quarter" idx="5"/>
          </p:nvPr>
        </p:nvSpPr>
        <p:spPr/>
        <p:txBody>
          <a:bodyPr/>
          <a:lstStyle/>
          <a:p>
            <a:fld id="{5651CEBB-22FE-4478-92BB-79F85209B6F2}" type="slidenum">
              <a:rPr lang="en-US" smtClean="0"/>
              <a:pPr/>
              <a:t>6</a:t>
            </a:fld>
            <a:endParaRPr lang="en-US"/>
          </a:p>
        </p:txBody>
      </p:sp>
    </p:spTree>
    <p:extLst>
      <p:ext uri="{BB962C8B-B14F-4D97-AF65-F5344CB8AC3E}">
        <p14:creationId xmlns:p14="http://schemas.microsoft.com/office/powerpoint/2010/main" val="1821460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Whiting Refinery - Whiting, Indiana</a:t>
            </a:r>
          </a:p>
          <a:p>
            <a:r>
              <a:rPr lang="en-US" dirty="0"/>
              <a:t>Built in 1889 by Standard Oil of Indiana.</a:t>
            </a:r>
          </a:p>
          <a:p>
            <a:endParaRPr lang="en-US" dirty="0"/>
          </a:p>
          <a:p>
            <a:r>
              <a:rPr lang="en-US" dirty="0"/>
              <a:t>Refines 400,000 barrels per day (64,000 m3/d) of crude oil.</a:t>
            </a:r>
          </a:p>
          <a:p>
            <a:r>
              <a:rPr lang="en-US" dirty="0"/>
              <a:t>IN 2012 BP undertook a $14B modernization project to convert from American crude to Heavy Western Canadian crude.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I’ve installed four LM6000 Gas Turbines at the Whiting Refinery.</a:t>
            </a:r>
          </a:p>
          <a:p>
            <a:endParaRPr lang="en-US" dirty="0"/>
          </a:p>
          <a:p>
            <a:r>
              <a:rPr lang="en-US" dirty="0"/>
              <a:t>There are 155 Oil Refineries in the U.S., for a total financed cost of $2.33 Trillion.</a:t>
            </a:r>
          </a:p>
          <a:p>
            <a:r>
              <a:rPr lang="en-US" dirty="0"/>
              <a:t>By the end of 2025 there will be 153 refineries in the U.S.. Tight margins.</a:t>
            </a:r>
          </a:p>
          <a:p>
            <a:endParaRPr lang="en-US" dirty="0"/>
          </a:p>
          <a:p>
            <a:endParaRPr lang="en-US" dirty="0"/>
          </a:p>
        </p:txBody>
      </p:sp>
      <p:sp>
        <p:nvSpPr>
          <p:cNvPr id="4" name="Slide Number Placeholder 3"/>
          <p:cNvSpPr>
            <a:spLocks noGrp="1"/>
          </p:cNvSpPr>
          <p:nvPr>
            <p:ph type="sldNum" sz="quarter" idx="5"/>
          </p:nvPr>
        </p:nvSpPr>
        <p:spPr/>
        <p:txBody>
          <a:bodyPr/>
          <a:lstStyle/>
          <a:p>
            <a:fld id="{5651CEBB-22FE-4478-92BB-79F85209B6F2}" type="slidenum">
              <a:rPr lang="en-US" smtClean="0"/>
              <a:pPr/>
              <a:t>7</a:t>
            </a:fld>
            <a:endParaRPr lang="en-US"/>
          </a:p>
        </p:txBody>
      </p:sp>
    </p:spTree>
    <p:extLst>
      <p:ext uri="{BB962C8B-B14F-4D97-AF65-F5344CB8AC3E}">
        <p14:creationId xmlns:p14="http://schemas.microsoft.com/office/powerpoint/2010/main" val="2955701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(2025) Over 70% of the World Hydrogen is produced at oil Refineries.</a:t>
            </a:r>
          </a:p>
          <a:p>
            <a:r>
              <a:rPr lang="en-US" dirty="0"/>
              <a:t>The Primary purpose is to remove Sulfur from the product.</a:t>
            </a:r>
          </a:p>
        </p:txBody>
      </p:sp>
      <p:sp>
        <p:nvSpPr>
          <p:cNvPr id="4" name="Slide Number Placeholder 3"/>
          <p:cNvSpPr>
            <a:spLocks noGrp="1"/>
          </p:cNvSpPr>
          <p:nvPr>
            <p:ph type="sldNum" sz="quarter" idx="5"/>
          </p:nvPr>
        </p:nvSpPr>
        <p:spPr/>
        <p:txBody>
          <a:bodyPr/>
          <a:lstStyle/>
          <a:p>
            <a:fld id="{5651CEBB-22FE-4478-92BB-79F85209B6F2}" type="slidenum">
              <a:rPr lang="en-US" smtClean="0"/>
              <a:pPr/>
              <a:t>8</a:t>
            </a:fld>
            <a:endParaRPr lang="en-US"/>
          </a:p>
        </p:txBody>
      </p:sp>
    </p:spTree>
    <p:extLst>
      <p:ext uri="{BB962C8B-B14F-4D97-AF65-F5344CB8AC3E}">
        <p14:creationId xmlns:p14="http://schemas.microsoft.com/office/powerpoint/2010/main" val="3378395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storage wells at the Whiting refinery. One for Propylene. Another for Ethylene. And the last for Hydrogen.</a:t>
            </a:r>
          </a:p>
          <a:p>
            <a:r>
              <a:rPr lang="en-US" dirty="0"/>
              <a:t>The volumetrics of hydrogen make it difficult to transport or store. One Kilogram of hydrogen, at room pressure, occupies 12,000 Liters of volume.</a:t>
            </a:r>
          </a:p>
          <a:p>
            <a:r>
              <a:rPr lang="en-US" dirty="0"/>
              <a:t>The safest way to store hydrogen is in a gas well. It is also the most economical way to store the gas.</a:t>
            </a:r>
          </a:p>
          <a:p>
            <a:r>
              <a:rPr lang="en-US" dirty="0"/>
              <a:t>Hydrogen is a gas that is lighter than air and will expand to the point it won’t burn. Hydrogen must be compressed to be used.</a:t>
            </a:r>
          </a:p>
        </p:txBody>
      </p:sp>
      <p:sp>
        <p:nvSpPr>
          <p:cNvPr id="4" name="Slide Number Placeholder 3"/>
          <p:cNvSpPr>
            <a:spLocks noGrp="1"/>
          </p:cNvSpPr>
          <p:nvPr>
            <p:ph type="sldNum" sz="quarter" idx="5"/>
          </p:nvPr>
        </p:nvSpPr>
        <p:spPr/>
        <p:txBody>
          <a:bodyPr/>
          <a:lstStyle/>
          <a:p>
            <a:fld id="{5651CEBB-22FE-4478-92BB-79F85209B6F2}" type="slidenum">
              <a:rPr lang="en-US" smtClean="0"/>
              <a:pPr/>
              <a:t>9</a:t>
            </a:fld>
            <a:endParaRPr lang="en-US"/>
          </a:p>
        </p:txBody>
      </p:sp>
    </p:spTree>
    <p:extLst>
      <p:ext uri="{BB962C8B-B14F-4D97-AF65-F5344CB8AC3E}">
        <p14:creationId xmlns:p14="http://schemas.microsoft.com/office/powerpoint/2010/main" val="2789676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7B447-0FD4-4A41-B6F5-D9C2F6FE59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5E2962-B6B0-4E18-BB5C-8A284DEAA9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E3291E-D226-42DD-BBD1-7E8FE9EDFF13}"/>
              </a:ext>
            </a:extLst>
          </p:cNvPr>
          <p:cNvSpPr>
            <a:spLocks noGrp="1"/>
          </p:cNvSpPr>
          <p:nvPr>
            <p:ph type="dt" sz="half" idx="10"/>
          </p:nvPr>
        </p:nvSpPr>
        <p:spPr/>
        <p:txBody>
          <a:bodyPr/>
          <a:lstStyle/>
          <a:p>
            <a:fld id="{E613D395-9315-4BF1-8C20-4EBB7C146E0C}" type="datetimeFigureOut">
              <a:rPr lang="en-US" smtClean="0"/>
              <a:pPr/>
              <a:t>3/26/2025</a:t>
            </a:fld>
            <a:endParaRPr lang="en-US"/>
          </a:p>
        </p:txBody>
      </p:sp>
      <p:sp>
        <p:nvSpPr>
          <p:cNvPr id="5" name="Footer Placeholder 4">
            <a:extLst>
              <a:ext uri="{FF2B5EF4-FFF2-40B4-BE49-F238E27FC236}">
                <a16:creationId xmlns:a16="http://schemas.microsoft.com/office/drawing/2014/main" id="{25AEFA4B-B8E9-4989-B4FC-BF09D0487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0805E-6D39-45D5-8EB6-FC9812181FC0}"/>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196290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EF0B9-5B74-4A3A-AAD4-683B192B2D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F499EC-0F81-4FFD-BDF4-04D4F32173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972733-C8CA-4F28-85AD-1F4E4005A527}"/>
              </a:ext>
            </a:extLst>
          </p:cNvPr>
          <p:cNvSpPr>
            <a:spLocks noGrp="1"/>
          </p:cNvSpPr>
          <p:nvPr>
            <p:ph type="dt" sz="half" idx="10"/>
          </p:nvPr>
        </p:nvSpPr>
        <p:spPr/>
        <p:txBody>
          <a:bodyPr/>
          <a:lstStyle/>
          <a:p>
            <a:fld id="{E613D395-9315-4BF1-8C20-4EBB7C146E0C}" type="datetimeFigureOut">
              <a:rPr lang="en-US" smtClean="0"/>
              <a:pPr/>
              <a:t>3/26/2025</a:t>
            </a:fld>
            <a:endParaRPr lang="en-US"/>
          </a:p>
        </p:txBody>
      </p:sp>
      <p:sp>
        <p:nvSpPr>
          <p:cNvPr id="5" name="Footer Placeholder 4">
            <a:extLst>
              <a:ext uri="{FF2B5EF4-FFF2-40B4-BE49-F238E27FC236}">
                <a16:creationId xmlns:a16="http://schemas.microsoft.com/office/drawing/2014/main" id="{F4146171-D554-49AB-9F97-F378F64E7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BD0207-77A4-445F-AA96-CE8CECCDA2B2}"/>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1729907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1C551-4181-4CF2-8065-A3F0F3DD23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FC580B-30C7-4EE6-BEAC-80E7607AFC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833BDC-E4F0-49EE-BB85-CFF531F7861C}"/>
              </a:ext>
            </a:extLst>
          </p:cNvPr>
          <p:cNvSpPr>
            <a:spLocks noGrp="1"/>
          </p:cNvSpPr>
          <p:nvPr>
            <p:ph type="dt" sz="half" idx="10"/>
          </p:nvPr>
        </p:nvSpPr>
        <p:spPr/>
        <p:txBody>
          <a:bodyPr/>
          <a:lstStyle/>
          <a:p>
            <a:fld id="{E613D395-9315-4BF1-8C20-4EBB7C146E0C}" type="datetimeFigureOut">
              <a:rPr lang="en-US" smtClean="0"/>
              <a:pPr/>
              <a:t>3/26/2025</a:t>
            </a:fld>
            <a:endParaRPr lang="en-US"/>
          </a:p>
        </p:txBody>
      </p:sp>
      <p:sp>
        <p:nvSpPr>
          <p:cNvPr id="5" name="Footer Placeholder 4">
            <a:extLst>
              <a:ext uri="{FF2B5EF4-FFF2-40B4-BE49-F238E27FC236}">
                <a16:creationId xmlns:a16="http://schemas.microsoft.com/office/drawing/2014/main" id="{D0D2CC25-98F3-42BE-9F5A-A486EDA183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146A6-D0F1-44EF-A5BB-D7BFD6FA25F5}"/>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1038397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1E53C-3132-4C3D-A29D-CE4957464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8D04F7-4C7F-4DFD-9987-6AF9A649DC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895B0A-88B7-4EB4-ADD2-BEA5AE5B79D4}"/>
              </a:ext>
            </a:extLst>
          </p:cNvPr>
          <p:cNvSpPr>
            <a:spLocks noGrp="1"/>
          </p:cNvSpPr>
          <p:nvPr>
            <p:ph type="dt" sz="half" idx="10"/>
          </p:nvPr>
        </p:nvSpPr>
        <p:spPr/>
        <p:txBody>
          <a:bodyPr/>
          <a:lstStyle/>
          <a:p>
            <a:fld id="{E613D395-9315-4BF1-8C20-4EBB7C146E0C}" type="datetimeFigureOut">
              <a:rPr lang="en-US" smtClean="0"/>
              <a:pPr/>
              <a:t>3/26/2025</a:t>
            </a:fld>
            <a:endParaRPr lang="en-US"/>
          </a:p>
        </p:txBody>
      </p:sp>
      <p:sp>
        <p:nvSpPr>
          <p:cNvPr id="5" name="Footer Placeholder 4">
            <a:extLst>
              <a:ext uri="{FF2B5EF4-FFF2-40B4-BE49-F238E27FC236}">
                <a16:creationId xmlns:a16="http://schemas.microsoft.com/office/drawing/2014/main" id="{6256EC0E-1B52-4808-9160-0EDA71DCD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5AF3B9-BEC9-40AC-89B2-DF4EC98A4414}"/>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2134036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0B2DF-7DD1-4379-A3EC-EFEA711F17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2BC359-35DA-4682-8082-F35035878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4CF7BD-4815-4F12-BC2A-E924AEDD8D65}"/>
              </a:ext>
            </a:extLst>
          </p:cNvPr>
          <p:cNvSpPr>
            <a:spLocks noGrp="1"/>
          </p:cNvSpPr>
          <p:nvPr>
            <p:ph type="dt" sz="half" idx="10"/>
          </p:nvPr>
        </p:nvSpPr>
        <p:spPr/>
        <p:txBody>
          <a:bodyPr/>
          <a:lstStyle/>
          <a:p>
            <a:fld id="{E613D395-9315-4BF1-8C20-4EBB7C146E0C}" type="datetimeFigureOut">
              <a:rPr lang="en-US" smtClean="0"/>
              <a:pPr/>
              <a:t>3/26/2025</a:t>
            </a:fld>
            <a:endParaRPr lang="en-US"/>
          </a:p>
        </p:txBody>
      </p:sp>
      <p:sp>
        <p:nvSpPr>
          <p:cNvPr id="5" name="Footer Placeholder 4">
            <a:extLst>
              <a:ext uri="{FF2B5EF4-FFF2-40B4-BE49-F238E27FC236}">
                <a16:creationId xmlns:a16="http://schemas.microsoft.com/office/drawing/2014/main" id="{D5E6F233-0391-4856-BC3A-B61EFE174C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24C77-8A00-45B6-A2FF-8D51C054D2B0}"/>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4274521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93CCC-4434-401E-8382-40A5A28FDE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BB7C14-AEBC-4F4E-8F43-6CF90543FA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391021-243B-4E8B-884E-677865B167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11C719-C483-4F01-8331-1A280776A22A}"/>
              </a:ext>
            </a:extLst>
          </p:cNvPr>
          <p:cNvSpPr>
            <a:spLocks noGrp="1"/>
          </p:cNvSpPr>
          <p:nvPr>
            <p:ph type="dt" sz="half" idx="10"/>
          </p:nvPr>
        </p:nvSpPr>
        <p:spPr/>
        <p:txBody>
          <a:bodyPr/>
          <a:lstStyle/>
          <a:p>
            <a:fld id="{E613D395-9315-4BF1-8C20-4EBB7C146E0C}" type="datetimeFigureOut">
              <a:rPr lang="en-US" smtClean="0"/>
              <a:pPr/>
              <a:t>3/26/2025</a:t>
            </a:fld>
            <a:endParaRPr lang="en-US"/>
          </a:p>
        </p:txBody>
      </p:sp>
      <p:sp>
        <p:nvSpPr>
          <p:cNvPr id="6" name="Footer Placeholder 5">
            <a:extLst>
              <a:ext uri="{FF2B5EF4-FFF2-40B4-BE49-F238E27FC236}">
                <a16:creationId xmlns:a16="http://schemas.microsoft.com/office/drawing/2014/main" id="{983C63EC-87A7-4BF9-AF82-5CD5749EFE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69C1B0-4759-4406-AADD-CC9CFDCEF2EB}"/>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155761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C5864-379F-4473-9ED2-A517C98A50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2D80C-16AC-4B0D-9DAE-A1EB7DA5A6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07C62D-81F5-4753-99F4-5AB63218A3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7460FF-6AA7-4C8E-BD7E-56C893A8F1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688EE6-E6D6-4A02-B683-EE288110AA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7DE7F2-1F9B-404E-8CC1-582E990FA7C8}"/>
              </a:ext>
            </a:extLst>
          </p:cNvPr>
          <p:cNvSpPr>
            <a:spLocks noGrp="1"/>
          </p:cNvSpPr>
          <p:nvPr>
            <p:ph type="dt" sz="half" idx="10"/>
          </p:nvPr>
        </p:nvSpPr>
        <p:spPr/>
        <p:txBody>
          <a:bodyPr/>
          <a:lstStyle/>
          <a:p>
            <a:fld id="{E613D395-9315-4BF1-8C20-4EBB7C146E0C}" type="datetimeFigureOut">
              <a:rPr lang="en-US" smtClean="0"/>
              <a:pPr/>
              <a:t>3/26/2025</a:t>
            </a:fld>
            <a:endParaRPr lang="en-US"/>
          </a:p>
        </p:txBody>
      </p:sp>
      <p:sp>
        <p:nvSpPr>
          <p:cNvPr id="8" name="Footer Placeholder 7">
            <a:extLst>
              <a:ext uri="{FF2B5EF4-FFF2-40B4-BE49-F238E27FC236}">
                <a16:creationId xmlns:a16="http://schemas.microsoft.com/office/drawing/2014/main" id="{E9C7A1D5-8021-4590-AA11-B256ECF589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AC17F1-ED79-4EBF-9AE8-9E7CB26C4EEB}"/>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3164136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6935F-8D07-498D-8B68-60B9A1781B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6327E6-80B5-424A-9C29-68F11BE67DA0}"/>
              </a:ext>
            </a:extLst>
          </p:cNvPr>
          <p:cNvSpPr>
            <a:spLocks noGrp="1"/>
          </p:cNvSpPr>
          <p:nvPr>
            <p:ph type="dt" sz="half" idx="10"/>
          </p:nvPr>
        </p:nvSpPr>
        <p:spPr/>
        <p:txBody>
          <a:bodyPr/>
          <a:lstStyle/>
          <a:p>
            <a:fld id="{E613D395-9315-4BF1-8C20-4EBB7C146E0C}" type="datetimeFigureOut">
              <a:rPr lang="en-US" smtClean="0"/>
              <a:pPr/>
              <a:t>3/26/2025</a:t>
            </a:fld>
            <a:endParaRPr lang="en-US"/>
          </a:p>
        </p:txBody>
      </p:sp>
      <p:sp>
        <p:nvSpPr>
          <p:cNvPr id="4" name="Footer Placeholder 3">
            <a:extLst>
              <a:ext uri="{FF2B5EF4-FFF2-40B4-BE49-F238E27FC236}">
                <a16:creationId xmlns:a16="http://schemas.microsoft.com/office/drawing/2014/main" id="{4E728196-6DCF-4047-AF54-4CDBDB327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AE26D9-82B1-4BA8-869A-70169EF2A889}"/>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337970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795FD7-782F-45F4-AED3-C7F456926AB7}"/>
              </a:ext>
            </a:extLst>
          </p:cNvPr>
          <p:cNvSpPr>
            <a:spLocks noGrp="1"/>
          </p:cNvSpPr>
          <p:nvPr>
            <p:ph type="dt" sz="half" idx="10"/>
          </p:nvPr>
        </p:nvSpPr>
        <p:spPr/>
        <p:txBody>
          <a:bodyPr/>
          <a:lstStyle/>
          <a:p>
            <a:fld id="{E613D395-9315-4BF1-8C20-4EBB7C146E0C}" type="datetimeFigureOut">
              <a:rPr lang="en-US" smtClean="0"/>
              <a:pPr/>
              <a:t>3/26/2025</a:t>
            </a:fld>
            <a:endParaRPr lang="en-US"/>
          </a:p>
        </p:txBody>
      </p:sp>
      <p:sp>
        <p:nvSpPr>
          <p:cNvPr id="3" name="Footer Placeholder 2">
            <a:extLst>
              <a:ext uri="{FF2B5EF4-FFF2-40B4-BE49-F238E27FC236}">
                <a16:creationId xmlns:a16="http://schemas.microsoft.com/office/drawing/2014/main" id="{DAC3CA33-AAFB-4E31-AE89-3FA63CC008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7F1403-9C18-4EF1-B376-AE5D4E5036E5}"/>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3128134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EF975-F784-48C7-A74F-63F3F0508D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E61400-F582-47A6-B909-55A3C6BDF0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69F6BD-6123-439C-963F-E090111303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EDC351-5D3F-4BF3-A233-83CCB98A803B}"/>
              </a:ext>
            </a:extLst>
          </p:cNvPr>
          <p:cNvSpPr>
            <a:spLocks noGrp="1"/>
          </p:cNvSpPr>
          <p:nvPr>
            <p:ph type="dt" sz="half" idx="10"/>
          </p:nvPr>
        </p:nvSpPr>
        <p:spPr/>
        <p:txBody>
          <a:bodyPr/>
          <a:lstStyle/>
          <a:p>
            <a:fld id="{E613D395-9315-4BF1-8C20-4EBB7C146E0C}" type="datetimeFigureOut">
              <a:rPr lang="en-US" smtClean="0"/>
              <a:pPr/>
              <a:t>3/26/2025</a:t>
            </a:fld>
            <a:endParaRPr lang="en-US"/>
          </a:p>
        </p:txBody>
      </p:sp>
      <p:sp>
        <p:nvSpPr>
          <p:cNvPr id="6" name="Footer Placeholder 5">
            <a:extLst>
              <a:ext uri="{FF2B5EF4-FFF2-40B4-BE49-F238E27FC236}">
                <a16:creationId xmlns:a16="http://schemas.microsoft.com/office/drawing/2014/main" id="{33E890EE-32C0-427A-ADC5-49421DB5F1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08C9A7-FEE4-48AC-BF43-A5B4F6627590}"/>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3258678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23BB2-73AB-4986-9110-08C216138C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9FEF80-C140-424D-94A7-ABDA4544B0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1EF70B-8D46-4759-8853-E77E9CB08A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698DED-CB12-4C0D-8406-CF66C7B3D7FE}"/>
              </a:ext>
            </a:extLst>
          </p:cNvPr>
          <p:cNvSpPr>
            <a:spLocks noGrp="1"/>
          </p:cNvSpPr>
          <p:nvPr>
            <p:ph type="dt" sz="half" idx="10"/>
          </p:nvPr>
        </p:nvSpPr>
        <p:spPr/>
        <p:txBody>
          <a:bodyPr/>
          <a:lstStyle/>
          <a:p>
            <a:fld id="{E613D395-9315-4BF1-8C20-4EBB7C146E0C}" type="datetimeFigureOut">
              <a:rPr lang="en-US" smtClean="0"/>
              <a:pPr/>
              <a:t>3/26/2025</a:t>
            </a:fld>
            <a:endParaRPr lang="en-US"/>
          </a:p>
        </p:txBody>
      </p:sp>
      <p:sp>
        <p:nvSpPr>
          <p:cNvPr id="6" name="Footer Placeholder 5">
            <a:extLst>
              <a:ext uri="{FF2B5EF4-FFF2-40B4-BE49-F238E27FC236}">
                <a16:creationId xmlns:a16="http://schemas.microsoft.com/office/drawing/2014/main" id="{FDEE91E2-7734-4DBB-8E5E-2AC4377A59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7A90E2-4314-4EA6-B3E9-15121245C239}"/>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1252513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016181-B7CC-4F57-BDAE-AF6EEAF63D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2F967E-5779-41B7-BE0A-BE8793EBDD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ACBD3F-342C-412E-966F-FB4AC741DD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13D395-9315-4BF1-8C20-4EBB7C146E0C}" type="datetimeFigureOut">
              <a:rPr lang="en-US" smtClean="0"/>
              <a:pPr/>
              <a:t>3/26/2025</a:t>
            </a:fld>
            <a:endParaRPr lang="en-US"/>
          </a:p>
        </p:txBody>
      </p:sp>
      <p:sp>
        <p:nvSpPr>
          <p:cNvPr id="5" name="Footer Placeholder 4">
            <a:extLst>
              <a:ext uri="{FF2B5EF4-FFF2-40B4-BE49-F238E27FC236}">
                <a16:creationId xmlns:a16="http://schemas.microsoft.com/office/drawing/2014/main" id="{0055A1AA-4F53-4E4F-8AF6-A80C928CB1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35C465-E0D7-4A59-8D83-081E78F6F2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8C4B40-0F66-4293-8EB6-D9413A8D49EA}" type="slidenum">
              <a:rPr lang="en-US" smtClean="0"/>
              <a:pPr/>
              <a:t>‹#›</a:t>
            </a:fld>
            <a:endParaRPr lang="en-US"/>
          </a:p>
        </p:txBody>
      </p:sp>
    </p:spTree>
    <p:extLst>
      <p:ext uri="{BB962C8B-B14F-4D97-AF65-F5344CB8AC3E}">
        <p14:creationId xmlns:p14="http://schemas.microsoft.com/office/powerpoint/2010/main" val="4160745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EC0F821-A167-4C05-B235-EC69348B18F7}"/>
              </a:ext>
            </a:extLst>
          </p:cNvPr>
          <p:cNvSpPr>
            <a:spLocks noGrp="1"/>
          </p:cNvSpPr>
          <p:nvPr>
            <p:ph type="ctrTitle"/>
          </p:nvPr>
        </p:nvSpPr>
        <p:spPr>
          <a:xfrm>
            <a:off x="660041" y="2767106"/>
            <a:ext cx="2880828" cy="3071906"/>
          </a:xfrm>
        </p:spPr>
        <p:txBody>
          <a:bodyPr anchor="t">
            <a:normAutofit/>
          </a:bodyPr>
          <a:lstStyle/>
          <a:p>
            <a:pPr algn="l"/>
            <a:r>
              <a:rPr lang="en-US" sz="1600">
                <a:solidFill>
                  <a:srgbClr val="FFFFFF"/>
                </a:solidFill>
              </a:rPr>
              <a:t>https://electrumpower.tech</a:t>
            </a:r>
          </a:p>
        </p:txBody>
      </p:sp>
      <p:sp>
        <p:nvSpPr>
          <p:cNvPr id="3" name="Subtitle 2">
            <a:extLst>
              <a:ext uri="{FF2B5EF4-FFF2-40B4-BE49-F238E27FC236}">
                <a16:creationId xmlns:a16="http://schemas.microsoft.com/office/drawing/2014/main" id="{090A8A93-2AAD-4FAF-BF9A-AA6AE5812B0A}"/>
              </a:ext>
            </a:extLst>
          </p:cNvPr>
          <p:cNvSpPr>
            <a:spLocks noGrp="1"/>
          </p:cNvSpPr>
          <p:nvPr>
            <p:ph type="subTitle" idx="1"/>
          </p:nvPr>
        </p:nvSpPr>
        <p:spPr>
          <a:xfrm>
            <a:off x="660042" y="806824"/>
            <a:ext cx="2919738" cy="1494117"/>
          </a:xfrm>
        </p:spPr>
        <p:txBody>
          <a:bodyPr anchor="b">
            <a:normAutofit/>
          </a:bodyPr>
          <a:lstStyle/>
          <a:p>
            <a:pPr algn="l"/>
            <a:endParaRPr lang="en-US" sz="2000">
              <a:solidFill>
                <a:srgbClr val="FFFFFF"/>
              </a:solidFill>
            </a:endParaRPr>
          </a:p>
          <a:p>
            <a:pPr algn="l"/>
            <a:endParaRPr lang="en-US" sz="2000">
              <a:solidFill>
                <a:srgbClr val="FFFFFF"/>
              </a:solidFill>
            </a:endParaRPr>
          </a:p>
        </p:txBody>
      </p:sp>
      <p:pic>
        <p:nvPicPr>
          <p:cNvPr id="5" name="Picture 4" descr="Power2Gas 01152020m.jpg"/>
          <p:cNvPicPr>
            <a:picLocks noChangeAspect="1"/>
          </p:cNvPicPr>
          <p:nvPr/>
        </p:nvPicPr>
        <p:blipFill>
          <a:blip r:embed="rId3" cstate="print"/>
          <a:stretch>
            <a:fillRect/>
          </a:stretch>
        </p:blipFill>
        <p:spPr>
          <a:xfrm>
            <a:off x="4502428" y="800634"/>
            <a:ext cx="7225748" cy="5256731"/>
          </a:xfrm>
          <a:prstGeom prst="rect">
            <a:avLst/>
          </a:prstGeom>
        </p:spPr>
      </p:pic>
    </p:spTree>
    <p:extLst>
      <p:ext uri="{BB962C8B-B14F-4D97-AF65-F5344CB8AC3E}">
        <p14:creationId xmlns:p14="http://schemas.microsoft.com/office/powerpoint/2010/main" val="2808748136"/>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map of the united states with gas pipeline compressor stations&#10;&#10;AI-generated content may be incorrect.">
            <a:extLst>
              <a:ext uri="{FF2B5EF4-FFF2-40B4-BE49-F238E27FC236}">
                <a16:creationId xmlns:a16="http://schemas.microsoft.com/office/drawing/2014/main" id="{616076D2-6937-FBB6-22B7-601C22A1850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2510" b="477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F49380-3A02-7FD7-CCF5-543252B957D1}"/>
              </a:ext>
            </a:extLst>
          </p:cNvPr>
          <p:cNvSpPr>
            <a:spLocks noGrp="1"/>
          </p:cNvSpPr>
          <p:nvPr>
            <p:ph type="title"/>
          </p:nvPr>
        </p:nvSpPr>
        <p:spPr>
          <a:xfrm>
            <a:off x="523875" y="42595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U.S. Natural Gas System</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445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group of people standing on a factory&#10;&#10;AI-generated content may be incorrect.">
            <a:extLst>
              <a:ext uri="{FF2B5EF4-FFF2-40B4-BE49-F238E27FC236}">
                <a16:creationId xmlns:a16="http://schemas.microsoft.com/office/drawing/2014/main" id="{AD2B2961-FA29-170B-FD8F-8B21E81495D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1119349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n aerial view of a factory&#10;&#10;AI-generated content may be incorrect.">
            <a:extLst>
              <a:ext uri="{FF2B5EF4-FFF2-40B4-BE49-F238E27FC236}">
                <a16:creationId xmlns:a16="http://schemas.microsoft.com/office/drawing/2014/main" id="{B2AFB829-82E2-2455-3854-EFD13319B8C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2466" b="8044"/>
          <a:stretch/>
        </p:blipFill>
        <p:spPr>
          <a:xfrm>
            <a:off x="20" y="1282"/>
            <a:ext cx="12191980" cy="6856718"/>
          </a:xfrm>
          <a:prstGeom prst="rect">
            <a:avLst/>
          </a:prstGeom>
        </p:spPr>
      </p:pic>
    </p:spTree>
    <p:extLst>
      <p:ext uri="{BB962C8B-B14F-4D97-AF65-F5344CB8AC3E}">
        <p14:creationId xmlns:p14="http://schemas.microsoft.com/office/powerpoint/2010/main" val="2271528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5A4BE6-41BE-EFAA-8B9A-A28662D0FB4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Haber Bach Ammonia process</a:t>
            </a:r>
          </a:p>
        </p:txBody>
      </p:sp>
      <p:pic>
        <p:nvPicPr>
          <p:cNvPr id="5" name="Content Placeholder 4" descr="A diagram of a process&#10;&#10;AI-generated content may be incorrect.">
            <a:extLst>
              <a:ext uri="{FF2B5EF4-FFF2-40B4-BE49-F238E27FC236}">
                <a16:creationId xmlns:a16="http://schemas.microsoft.com/office/drawing/2014/main" id="{65C6EBAB-C891-5108-1129-FD2015F170E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4094" y="2101755"/>
            <a:ext cx="11747697" cy="3524308"/>
          </a:xfrm>
          <a:prstGeom prst="rect">
            <a:avLst/>
          </a:prstGeom>
        </p:spPr>
      </p:pic>
    </p:spTree>
    <p:extLst>
      <p:ext uri="{BB962C8B-B14F-4D97-AF65-F5344CB8AC3E}">
        <p14:creationId xmlns:p14="http://schemas.microsoft.com/office/powerpoint/2010/main" val="2501282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00B8-CAE1-1321-DCE6-6FA0C392F239}"/>
              </a:ext>
            </a:extLst>
          </p:cNvPr>
          <p:cNvSpPr>
            <a:spLocks noGrp="1"/>
          </p:cNvSpPr>
          <p:nvPr>
            <p:ph type="title"/>
          </p:nvPr>
        </p:nvSpPr>
        <p:spPr/>
        <p:txBody>
          <a:bodyPr/>
          <a:lstStyle/>
          <a:p>
            <a:endParaRPr lang="en-US"/>
          </a:p>
        </p:txBody>
      </p:sp>
      <p:pic>
        <p:nvPicPr>
          <p:cNvPr id="5" name="Content Placeholder 4" descr="A screenshot of a website&#10;&#10;AI-generated content may be incorrect.">
            <a:extLst>
              <a:ext uri="{FF2B5EF4-FFF2-40B4-BE49-F238E27FC236}">
                <a16:creationId xmlns:a16="http://schemas.microsoft.com/office/drawing/2014/main" id="{FA8D9EDC-E141-9164-955B-E34F4DE39B4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1448" y="0"/>
            <a:ext cx="11503740" cy="6858000"/>
          </a:xfrm>
        </p:spPr>
      </p:pic>
    </p:spTree>
    <p:extLst>
      <p:ext uri="{BB962C8B-B14F-4D97-AF65-F5344CB8AC3E}">
        <p14:creationId xmlns:p14="http://schemas.microsoft.com/office/powerpoint/2010/main" val="1806396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aph showing the growth of the week&#10;&#10;AI-generated content may be incorrect.">
            <a:extLst>
              <a:ext uri="{FF2B5EF4-FFF2-40B4-BE49-F238E27FC236}">
                <a16:creationId xmlns:a16="http://schemas.microsoft.com/office/drawing/2014/main" id="{B994B7B5-1EFA-6379-F16F-9CF90CB1C5E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210" r="3680" b="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24C9B5-6F3A-7D8D-3607-CA6556C0D5CF}"/>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Diesel Shortage since 2020</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1346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Several images of different types of vehicles&#10;&#10;AI-generated content may be incorrect.">
            <a:extLst>
              <a:ext uri="{FF2B5EF4-FFF2-40B4-BE49-F238E27FC236}">
                <a16:creationId xmlns:a16="http://schemas.microsoft.com/office/drawing/2014/main" id="{6DC3EF75-750C-19BD-853B-225E6424E2A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844" b="771"/>
          <a:stretch/>
        </p:blipFill>
        <p:spPr>
          <a:xfrm>
            <a:off x="20" y="1282"/>
            <a:ext cx="12191980" cy="6856718"/>
          </a:xfrm>
          <a:prstGeom prst="rect">
            <a:avLst/>
          </a:prstGeom>
        </p:spPr>
      </p:pic>
    </p:spTree>
    <p:extLst>
      <p:ext uri="{BB962C8B-B14F-4D97-AF65-F5344CB8AC3E}">
        <p14:creationId xmlns:p14="http://schemas.microsoft.com/office/powerpoint/2010/main" val="3602264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letter from a ship&#10;&#10;AI-generated content may be incorrect.">
            <a:extLst>
              <a:ext uri="{FF2B5EF4-FFF2-40B4-BE49-F238E27FC236}">
                <a16:creationId xmlns:a16="http://schemas.microsoft.com/office/drawing/2014/main" id="{9387CA7B-C7A3-F66A-9F30-D07E335A35F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7481" y="308484"/>
            <a:ext cx="5943685" cy="6549516"/>
          </a:xfrm>
          <a:prstGeom prst="rect">
            <a:avLst/>
          </a:prstGeom>
        </p:spPr>
      </p:pic>
      <p:grpSp>
        <p:nvGrpSpPr>
          <p:cNvPr id="14" name="Group 13">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5"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99314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building with smoke coming out of the water&#10;&#10;AI-generated content may be incorrect.">
            <a:extLst>
              <a:ext uri="{FF2B5EF4-FFF2-40B4-BE49-F238E27FC236}">
                <a16:creationId xmlns:a16="http://schemas.microsoft.com/office/drawing/2014/main" id="{720305EB-81DE-EC33-F1DD-E0862475174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8515" b="-1"/>
          <a:stretch/>
        </p:blipFill>
        <p:spPr>
          <a:xfrm>
            <a:off x="196850" y="173518"/>
            <a:ext cx="11798300" cy="6512763"/>
          </a:xfrm>
          <a:prstGeom prst="rect">
            <a:avLst/>
          </a:prstGeom>
        </p:spPr>
      </p:pic>
    </p:spTree>
    <p:extLst>
      <p:ext uri="{BB962C8B-B14F-4D97-AF65-F5344CB8AC3E}">
        <p14:creationId xmlns:p14="http://schemas.microsoft.com/office/powerpoint/2010/main" val="2561452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lack and orange oil rig in a field&#10;&#10;AI-generated content may be incorrect.">
            <a:extLst>
              <a:ext uri="{FF2B5EF4-FFF2-40B4-BE49-F238E27FC236}">
                <a16:creationId xmlns:a16="http://schemas.microsoft.com/office/drawing/2014/main" id="{74B5720B-E6A2-83CE-697B-F97FF0C7A1D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15733"/>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AC65DB-65FE-57FE-41F1-9463FC7C2E7B}"/>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U.S. Oil &amp; Gas Industries Future Plans.</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542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2DC5DE-C8B6-166C-00DD-3BE17527D3F5}"/>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Notice</a:t>
            </a:r>
          </a:p>
        </p:txBody>
      </p:sp>
      <p:pic>
        <p:nvPicPr>
          <p:cNvPr id="5" name="Content Placeholder 4" descr="A white background with black text&#10;&#10;Description automatically generated">
            <a:extLst>
              <a:ext uri="{FF2B5EF4-FFF2-40B4-BE49-F238E27FC236}">
                <a16:creationId xmlns:a16="http://schemas.microsoft.com/office/drawing/2014/main" id="{19655E41-A680-E10B-3D92-D76E9877B2D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467" y="1854889"/>
            <a:ext cx="10905066" cy="4034874"/>
          </a:xfrm>
          <a:prstGeom prst="rect">
            <a:avLst/>
          </a:prstGeom>
        </p:spPr>
      </p:pic>
    </p:spTree>
    <p:extLst>
      <p:ext uri="{BB962C8B-B14F-4D97-AF65-F5344CB8AC3E}">
        <p14:creationId xmlns:p14="http://schemas.microsoft.com/office/powerpoint/2010/main" val="3927516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screenshot of a graph&#10;&#10;AI-generated content may be incorrect.">
            <a:extLst>
              <a:ext uri="{FF2B5EF4-FFF2-40B4-BE49-F238E27FC236}">
                <a16:creationId xmlns:a16="http://schemas.microsoft.com/office/drawing/2014/main" id="{E9061CB7-54A2-4632-EC42-6F373ED8CF1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3230597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map of the united states&#10;&#10;AI-generated content may be incorrect.">
            <a:extLst>
              <a:ext uri="{FF2B5EF4-FFF2-40B4-BE49-F238E27FC236}">
                <a16:creationId xmlns:a16="http://schemas.microsoft.com/office/drawing/2014/main" id="{74B1DBE2-2586-9E93-28C5-B607A0A70DE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39895" y="0"/>
            <a:ext cx="8872026" cy="6853641"/>
          </a:xfrm>
          <a:prstGeom prst="rect">
            <a:avLst/>
          </a:prstGeom>
        </p:spPr>
      </p:pic>
    </p:spTree>
    <p:extLst>
      <p:ext uri="{BB962C8B-B14F-4D97-AF65-F5344CB8AC3E}">
        <p14:creationId xmlns:p14="http://schemas.microsoft.com/office/powerpoint/2010/main" val="2804757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aph of a graph of a person&#10;&#10;AI-generated content may be incorrect.">
            <a:extLst>
              <a:ext uri="{FF2B5EF4-FFF2-40B4-BE49-F238E27FC236}">
                <a16:creationId xmlns:a16="http://schemas.microsoft.com/office/drawing/2014/main" id="{EFC72C3A-022C-14F0-53B6-8F9AD37A71F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84143" y="241337"/>
            <a:ext cx="6714699" cy="6462899"/>
          </a:xfrm>
          <a:prstGeom prst="rect">
            <a:avLst/>
          </a:prstGeom>
        </p:spPr>
      </p:pic>
    </p:spTree>
    <p:extLst>
      <p:ext uri="{BB962C8B-B14F-4D97-AF65-F5344CB8AC3E}">
        <p14:creationId xmlns:p14="http://schemas.microsoft.com/office/powerpoint/2010/main" val="1605333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map of different colored dots&#10;&#10;AI-generated content may be incorrect.">
            <a:extLst>
              <a:ext uri="{FF2B5EF4-FFF2-40B4-BE49-F238E27FC236}">
                <a16:creationId xmlns:a16="http://schemas.microsoft.com/office/drawing/2014/main" id="{1EEA1242-BC08-D144-1AFA-99CC451D5AB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4835" y="643466"/>
            <a:ext cx="10662329" cy="5571067"/>
          </a:xfrm>
          <a:prstGeom prst="rect">
            <a:avLst/>
          </a:prstGeom>
        </p:spPr>
      </p:pic>
    </p:spTree>
    <p:extLst>
      <p:ext uri="{BB962C8B-B14F-4D97-AF65-F5344CB8AC3E}">
        <p14:creationId xmlns:p14="http://schemas.microsoft.com/office/powerpoint/2010/main" val="436924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map of ohio with black squares&#10;&#10;AI-generated content may be incorrect.">
            <a:extLst>
              <a:ext uri="{FF2B5EF4-FFF2-40B4-BE49-F238E27FC236}">
                <a16:creationId xmlns:a16="http://schemas.microsoft.com/office/drawing/2014/main" id="{73869C61-E5B0-7DAD-63B9-84EC7D0C39B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4525" r="1235"/>
          <a:stretch/>
        </p:blipFill>
        <p:spPr>
          <a:xfrm>
            <a:off x="20" y="1282"/>
            <a:ext cx="12191980" cy="6856718"/>
          </a:xfrm>
          <a:prstGeom prst="rect">
            <a:avLst/>
          </a:prstGeom>
        </p:spPr>
      </p:pic>
    </p:spTree>
    <p:extLst>
      <p:ext uri="{BB962C8B-B14F-4D97-AF65-F5344CB8AC3E}">
        <p14:creationId xmlns:p14="http://schemas.microsoft.com/office/powerpoint/2010/main" val="1382441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map of the united states&#10;&#10;AI-generated content may be incorrect.">
            <a:extLst>
              <a:ext uri="{FF2B5EF4-FFF2-40B4-BE49-F238E27FC236}">
                <a16:creationId xmlns:a16="http://schemas.microsoft.com/office/drawing/2014/main" id="{29DDA98A-F202-5AFD-092E-B71425EDF8B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69284" y="643466"/>
            <a:ext cx="8253432" cy="5571067"/>
          </a:xfrm>
          <a:prstGeom prst="rect">
            <a:avLst/>
          </a:prstGeom>
        </p:spPr>
      </p:pic>
    </p:spTree>
    <p:extLst>
      <p:ext uri="{BB962C8B-B14F-4D97-AF65-F5344CB8AC3E}">
        <p14:creationId xmlns:p14="http://schemas.microsoft.com/office/powerpoint/2010/main" val="2335203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63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map of the united states&#10;&#10;AI-generated content may be incorrect.">
            <a:extLst>
              <a:ext uri="{FF2B5EF4-FFF2-40B4-BE49-F238E27FC236}">
                <a16:creationId xmlns:a16="http://schemas.microsoft.com/office/drawing/2014/main" id="{F1F0BE79-54FE-2CE2-1956-1D8B9F09C62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47903" y="961812"/>
            <a:ext cx="6969592" cy="4930987"/>
          </a:xfrm>
          <a:prstGeom prst="rect">
            <a:avLst/>
          </a:prstGeom>
        </p:spPr>
      </p:pic>
    </p:spTree>
    <p:extLst>
      <p:ext uri="{BB962C8B-B14F-4D97-AF65-F5344CB8AC3E}">
        <p14:creationId xmlns:p14="http://schemas.microsoft.com/office/powerpoint/2010/main" val="1724792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map of the united states with red lines&#10;&#10;AI-generated content may be incorrect.">
            <a:extLst>
              <a:ext uri="{FF2B5EF4-FFF2-40B4-BE49-F238E27FC236}">
                <a16:creationId xmlns:a16="http://schemas.microsoft.com/office/drawing/2014/main" id="{69ADDA48-9DBC-C3E2-DBEA-1E5BF0A0797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4518" y="643466"/>
            <a:ext cx="8842963" cy="5571067"/>
          </a:xfrm>
          <a:prstGeom prst="rect">
            <a:avLst/>
          </a:prstGeom>
        </p:spPr>
      </p:pic>
    </p:spTree>
    <p:extLst>
      <p:ext uri="{BB962C8B-B14F-4D97-AF65-F5344CB8AC3E}">
        <p14:creationId xmlns:p14="http://schemas.microsoft.com/office/powerpoint/2010/main" val="3546874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up of a chart&#10;&#10;AI-generated content may be incorrect.">
            <a:extLst>
              <a:ext uri="{FF2B5EF4-FFF2-40B4-BE49-F238E27FC236}">
                <a16:creationId xmlns:a16="http://schemas.microsoft.com/office/drawing/2014/main" id="{59534C8C-BAD4-81E6-696F-40C02A6E982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467" y="1247986"/>
            <a:ext cx="10905066" cy="4362026"/>
          </a:xfrm>
          <a:prstGeom prst="rect">
            <a:avLst/>
          </a:prstGeom>
        </p:spPr>
      </p:pic>
    </p:spTree>
    <p:extLst>
      <p:ext uri="{BB962C8B-B14F-4D97-AF65-F5344CB8AC3E}">
        <p14:creationId xmlns:p14="http://schemas.microsoft.com/office/powerpoint/2010/main" val="4272076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map of the united states&#10;&#10;AI-generated content may be incorrect.">
            <a:extLst>
              <a:ext uri="{FF2B5EF4-FFF2-40B4-BE49-F238E27FC236}">
                <a16:creationId xmlns:a16="http://schemas.microsoft.com/office/drawing/2014/main" id="{941C01A4-DDC1-FED6-F015-3992FBB9848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5316" r="-1" b="-1"/>
          <a:stretch/>
        </p:blipFill>
        <p:spPr>
          <a:xfrm>
            <a:off x="20" y="1282"/>
            <a:ext cx="12191980" cy="6856718"/>
          </a:xfrm>
          <a:prstGeom prst="rect">
            <a:avLst/>
          </a:prstGeom>
        </p:spPr>
      </p:pic>
    </p:spTree>
    <p:extLst>
      <p:ext uri="{BB962C8B-B14F-4D97-AF65-F5344CB8AC3E}">
        <p14:creationId xmlns:p14="http://schemas.microsoft.com/office/powerpoint/2010/main" val="3516177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factory with many pipes and lights&#10;&#10;AI-generated content may be incorrect.">
            <a:extLst>
              <a:ext uri="{FF2B5EF4-FFF2-40B4-BE49-F238E27FC236}">
                <a16:creationId xmlns:a16="http://schemas.microsoft.com/office/drawing/2014/main" id="{EF0B151B-222F-ED9D-4195-2A1525C6B40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0000"/>
          <a:stretch/>
        </p:blipFill>
        <p:spPr>
          <a:xfrm>
            <a:off x="20" y="10"/>
            <a:ext cx="12191979" cy="5486390"/>
          </a:xfrm>
          <a:prstGeom prst="rect">
            <a:avLst/>
          </a:prstGeom>
          <a:effectLst>
            <a:outerShdw blurRad="596900" dist="330200" dir="8820000" sx="87000" sy="87000" algn="ctr" rotWithShape="0">
              <a:srgbClr val="000000">
                <a:alpha val="29000"/>
              </a:srgbClr>
            </a:outerShdw>
          </a:effectLst>
        </p:spPr>
      </p:pic>
      <p:sp useBgFill="1">
        <p:nvSpPr>
          <p:cNvPr id="12" name="Rectangle 11">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12192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9391DF-4CA6-AB47-5726-1D7016F1F798}"/>
              </a:ext>
            </a:extLst>
          </p:cNvPr>
          <p:cNvSpPr>
            <a:spLocks noGrp="1"/>
          </p:cNvSpPr>
          <p:nvPr>
            <p:ph type="title"/>
          </p:nvPr>
        </p:nvSpPr>
        <p:spPr>
          <a:xfrm>
            <a:off x="589556" y="5746071"/>
            <a:ext cx="10929154" cy="852260"/>
          </a:xfrm>
        </p:spPr>
        <p:txBody>
          <a:bodyPr vert="horz" lIns="91440" tIns="45720" rIns="91440" bIns="45720" rtlCol="0" anchor="ctr">
            <a:normAutofit/>
          </a:bodyPr>
          <a:lstStyle/>
          <a:p>
            <a:r>
              <a:rPr lang="en-US" sz="3100" dirty="0"/>
              <a:t>Let’s review what has been going on with Energy in the U.S.</a:t>
            </a:r>
          </a:p>
        </p:txBody>
      </p:sp>
    </p:spTree>
    <p:extLst>
      <p:ext uri="{BB962C8B-B14F-4D97-AF65-F5344CB8AC3E}">
        <p14:creationId xmlns:p14="http://schemas.microsoft.com/office/powerpoint/2010/main" val="1642308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map of the united states&#10;&#10;AI-generated content may be incorrect.">
            <a:extLst>
              <a:ext uri="{FF2B5EF4-FFF2-40B4-BE49-F238E27FC236}">
                <a16:creationId xmlns:a16="http://schemas.microsoft.com/office/drawing/2014/main" id="{6A9EDFB6-D7BE-2BCA-6C1D-3BE5635329E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1315"/>
          <a:stretch/>
        </p:blipFill>
        <p:spPr>
          <a:xfrm>
            <a:off x="20" y="1282"/>
            <a:ext cx="12191980" cy="6856718"/>
          </a:xfrm>
          <a:prstGeom prst="rect">
            <a:avLst/>
          </a:prstGeom>
        </p:spPr>
      </p:pic>
    </p:spTree>
    <p:extLst>
      <p:ext uri="{BB962C8B-B14F-4D97-AF65-F5344CB8AC3E}">
        <p14:creationId xmlns:p14="http://schemas.microsoft.com/office/powerpoint/2010/main" val="3062668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2D5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03B339-5384-BF65-0EDB-DFE20CA4BFE4}"/>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Questions</a:t>
            </a:r>
          </a:p>
        </p:txBody>
      </p:sp>
      <p:pic>
        <p:nvPicPr>
          <p:cNvPr id="7" name="Content Placeholder 6" descr="A close-up of a field&#10;&#10;AI-generated content may be incorrect.">
            <a:extLst>
              <a:ext uri="{FF2B5EF4-FFF2-40B4-BE49-F238E27FC236}">
                <a16:creationId xmlns:a16="http://schemas.microsoft.com/office/drawing/2014/main" id="{ED9A2E4B-87BB-436A-2DE4-4858E864685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23110" y="532264"/>
            <a:ext cx="6007755" cy="5977718"/>
          </a:xfrm>
          <a:prstGeom prst="rect">
            <a:avLst/>
          </a:prstGeom>
        </p:spPr>
      </p:pic>
    </p:spTree>
    <p:extLst>
      <p:ext uri="{BB962C8B-B14F-4D97-AF65-F5344CB8AC3E}">
        <p14:creationId xmlns:p14="http://schemas.microsoft.com/office/powerpoint/2010/main" val="460974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2B6AA-3E4E-67E7-CB46-F8E861CD59A7}"/>
              </a:ext>
            </a:extLst>
          </p:cNvPr>
          <p:cNvSpPr>
            <a:spLocks noGrp="1"/>
          </p:cNvSpPr>
          <p:nvPr>
            <p:ph type="title"/>
          </p:nvPr>
        </p:nvSpPr>
        <p:spPr/>
        <p:txBody>
          <a:bodyPr/>
          <a:lstStyle/>
          <a:p>
            <a:pPr algn="ctr"/>
            <a:r>
              <a:rPr lang="en-US" dirty="0"/>
              <a:t>Coal Fired Power Plants</a:t>
            </a:r>
          </a:p>
        </p:txBody>
      </p:sp>
      <p:sp>
        <p:nvSpPr>
          <p:cNvPr id="3" name="Content Placeholder 2">
            <a:extLst>
              <a:ext uri="{FF2B5EF4-FFF2-40B4-BE49-F238E27FC236}">
                <a16:creationId xmlns:a16="http://schemas.microsoft.com/office/drawing/2014/main" id="{303639C9-53F2-47DF-D8DE-0942E302B6C6}"/>
              </a:ext>
            </a:extLst>
          </p:cNvPr>
          <p:cNvSpPr>
            <a:spLocks noGrp="1"/>
          </p:cNvSpPr>
          <p:nvPr>
            <p:ph idx="1"/>
          </p:nvPr>
        </p:nvSpPr>
        <p:spPr/>
        <p:txBody>
          <a:bodyPr/>
          <a:lstStyle/>
          <a:p>
            <a:r>
              <a:rPr lang="en-US" dirty="0"/>
              <a:t>Anthracite</a:t>
            </a:r>
          </a:p>
          <a:p>
            <a:pPr lvl="1"/>
            <a:r>
              <a:rPr lang="en-US" dirty="0"/>
              <a:t>Over 80% Carbon</a:t>
            </a:r>
          </a:p>
          <a:p>
            <a:pPr lvl="1"/>
            <a:r>
              <a:rPr lang="en-US" dirty="0"/>
              <a:t>Great coal from Pennsylvania</a:t>
            </a:r>
          </a:p>
          <a:p>
            <a:r>
              <a:rPr lang="en-US" dirty="0"/>
              <a:t>Bitumen</a:t>
            </a:r>
          </a:p>
          <a:p>
            <a:pPr lvl="1"/>
            <a:r>
              <a:rPr lang="en-US" dirty="0"/>
              <a:t>From 40% to 80% Carbon</a:t>
            </a:r>
          </a:p>
          <a:p>
            <a:pPr lvl="1"/>
            <a:r>
              <a:rPr lang="en-US" dirty="0"/>
              <a:t>Why use scrubbers?</a:t>
            </a:r>
          </a:p>
          <a:p>
            <a:pPr lvl="1"/>
            <a:r>
              <a:rPr lang="en-US" dirty="0"/>
              <a:t>Half the Power of the Turbine</a:t>
            </a:r>
          </a:p>
          <a:p>
            <a:r>
              <a:rPr lang="en-US" dirty="0"/>
              <a:t>Lignite</a:t>
            </a:r>
          </a:p>
          <a:p>
            <a:pPr lvl="1"/>
            <a:r>
              <a:rPr lang="en-US" dirty="0"/>
              <a:t>Less than 40% carbon</a:t>
            </a:r>
          </a:p>
          <a:p>
            <a:pPr lvl="1"/>
            <a:r>
              <a:rPr lang="en-US" dirty="0"/>
              <a:t>Burning dirt</a:t>
            </a:r>
          </a:p>
        </p:txBody>
      </p:sp>
    </p:spTree>
    <p:extLst>
      <p:ext uri="{BB962C8B-B14F-4D97-AF65-F5344CB8AC3E}">
        <p14:creationId xmlns:p14="http://schemas.microsoft.com/office/powerpoint/2010/main" val="2152614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7E2FD-500C-D46C-39E1-68B1BFB1060F}"/>
              </a:ext>
            </a:extLst>
          </p:cNvPr>
          <p:cNvSpPr>
            <a:spLocks noGrp="1"/>
          </p:cNvSpPr>
          <p:nvPr>
            <p:ph type="title"/>
          </p:nvPr>
        </p:nvSpPr>
        <p:spPr/>
        <p:txBody>
          <a:bodyPr/>
          <a:lstStyle/>
          <a:p>
            <a:pPr algn="ctr"/>
            <a:r>
              <a:rPr lang="en-US"/>
              <a:t>Why convert to Combined Cycle?</a:t>
            </a:r>
            <a:endParaRPr lang="en-US" dirty="0"/>
          </a:p>
        </p:txBody>
      </p:sp>
      <p:pic>
        <p:nvPicPr>
          <p:cNvPr id="5" name="Content Placeholder 4">
            <a:extLst>
              <a:ext uri="{FF2B5EF4-FFF2-40B4-BE49-F238E27FC236}">
                <a16:creationId xmlns:a16="http://schemas.microsoft.com/office/drawing/2014/main" id="{F5B29FC4-44CD-F855-ADE5-16304FE8B26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7129" y="1512812"/>
            <a:ext cx="8450054" cy="5174840"/>
          </a:xfrm>
        </p:spPr>
      </p:pic>
    </p:spTree>
    <p:extLst>
      <p:ext uri="{BB962C8B-B14F-4D97-AF65-F5344CB8AC3E}">
        <p14:creationId xmlns:p14="http://schemas.microsoft.com/office/powerpoint/2010/main" val="1081385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64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DE67D-A5CF-1D7C-0B53-5BA13F01AAD2}"/>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Braess Paradox</a:t>
            </a:r>
          </a:p>
        </p:txBody>
      </p:sp>
      <p:pic>
        <p:nvPicPr>
          <p:cNvPr id="5" name="Content Placeholder 4" descr="A screenshot of a website&#10;&#10;AI-generated content may be incorrect.">
            <a:extLst>
              <a:ext uri="{FF2B5EF4-FFF2-40B4-BE49-F238E27FC236}">
                <a16:creationId xmlns:a16="http://schemas.microsoft.com/office/drawing/2014/main" id="{21D4FB8B-D204-0615-704F-A0D4F9022EA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51418" y="961812"/>
            <a:ext cx="6362563" cy="4930987"/>
          </a:xfrm>
          <a:prstGeom prst="rect">
            <a:avLst/>
          </a:prstGeom>
        </p:spPr>
      </p:pic>
    </p:spTree>
    <p:extLst>
      <p:ext uri="{BB962C8B-B14F-4D97-AF65-F5344CB8AC3E}">
        <p14:creationId xmlns:p14="http://schemas.microsoft.com/office/powerpoint/2010/main" val="3277324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n aerial view of a factory by the sea&#10;&#10;AI-generated content may be incorrect.">
            <a:extLst>
              <a:ext uri="{FF2B5EF4-FFF2-40B4-BE49-F238E27FC236}">
                <a16:creationId xmlns:a16="http://schemas.microsoft.com/office/drawing/2014/main" id="{249F4036-DD32-50E5-FFDD-977977E410A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31239" b="1092"/>
          <a:stretch/>
        </p:blipFill>
        <p:spPr>
          <a:xfrm>
            <a:off x="20" y="10"/>
            <a:ext cx="12191979" cy="5486390"/>
          </a:xfrm>
          <a:prstGeom prst="rect">
            <a:avLst/>
          </a:prstGeom>
          <a:effectLst>
            <a:outerShdw blurRad="596900" dist="330200" dir="8820000" sx="87000" sy="87000" algn="ctr" rotWithShape="0">
              <a:srgbClr val="000000">
                <a:alpha val="29000"/>
              </a:srgbClr>
            </a:outerShdw>
          </a:effectLst>
        </p:spPr>
      </p:pic>
      <p:sp useBgFill="1">
        <p:nvSpPr>
          <p:cNvPr id="12" name="Rectangle 11">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12192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552851-1DE1-DA55-62D7-12F4E04D9B45}"/>
              </a:ext>
            </a:extLst>
          </p:cNvPr>
          <p:cNvSpPr>
            <a:spLocks noGrp="1"/>
          </p:cNvSpPr>
          <p:nvPr>
            <p:ph type="title"/>
          </p:nvPr>
        </p:nvSpPr>
        <p:spPr>
          <a:xfrm>
            <a:off x="589556" y="5746071"/>
            <a:ext cx="7015499" cy="852260"/>
          </a:xfrm>
        </p:spPr>
        <p:txBody>
          <a:bodyPr vert="horz" lIns="91440" tIns="45720" rIns="91440" bIns="45720" rtlCol="0" anchor="ctr">
            <a:normAutofit/>
          </a:bodyPr>
          <a:lstStyle/>
          <a:p>
            <a:r>
              <a:rPr lang="en-US" sz="3600"/>
              <a:t>Whiting Oil Refinery</a:t>
            </a:r>
          </a:p>
        </p:txBody>
      </p:sp>
    </p:spTree>
    <p:extLst>
      <p:ext uri="{BB962C8B-B14F-4D97-AF65-F5344CB8AC3E}">
        <p14:creationId xmlns:p14="http://schemas.microsoft.com/office/powerpoint/2010/main" val="1567159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diagram of a process&#10;&#10;AI-generated content may be incorrect.">
            <a:extLst>
              <a:ext uri="{FF2B5EF4-FFF2-40B4-BE49-F238E27FC236}">
                <a16:creationId xmlns:a16="http://schemas.microsoft.com/office/drawing/2014/main" id="{1A806884-FDF7-81A7-D05D-4144C784953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80179" y="248670"/>
            <a:ext cx="5281684" cy="6421502"/>
          </a:xfrm>
          <a:prstGeom prst="rect">
            <a:avLst/>
          </a:prstGeom>
        </p:spPr>
      </p:pic>
    </p:spTree>
    <p:extLst>
      <p:ext uri="{BB962C8B-B14F-4D97-AF65-F5344CB8AC3E}">
        <p14:creationId xmlns:p14="http://schemas.microsoft.com/office/powerpoint/2010/main" val="1998959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2B015D-BA61-07E1-31C8-4D996AE60E2F}"/>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Hydrogen Storage at the Refinery</a:t>
            </a:r>
          </a:p>
        </p:txBody>
      </p:sp>
      <p:sp>
        <p:nvSpPr>
          <p:cNvPr id="16"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large white pipe with a green railing&#10;&#10;AI-generated content may be incorrect.">
            <a:extLst>
              <a:ext uri="{FF2B5EF4-FFF2-40B4-BE49-F238E27FC236}">
                <a16:creationId xmlns:a16="http://schemas.microsoft.com/office/drawing/2014/main" id="{56CBD84E-07E8-5DD1-2369-1CA242C6933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7524" r="1724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35341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2725</TotalTime>
  <Words>2774</Words>
  <Application>Microsoft Office PowerPoint</Application>
  <PresentationFormat>Widescreen</PresentationFormat>
  <Paragraphs>154</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https://electrumpower.tech</vt:lpstr>
      <vt:lpstr>Notice</vt:lpstr>
      <vt:lpstr>Let’s review what has been going on with Energy in the U.S.</vt:lpstr>
      <vt:lpstr>Coal Fired Power Plants</vt:lpstr>
      <vt:lpstr>Why convert to Combined Cycle?</vt:lpstr>
      <vt:lpstr>Braess Paradox</vt:lpstr>
      <vt:lpstr>Whiting Oil Refinery</vt:lpstr>
      <vt:lpstr>PowerPoint Presentation</vt:lpstr>
      <vt:lpstr>Hydrogen Storage at the Refinery</vt:lpstr>
      <vt:lpstr>U.S. Natural Gas System</vt:lpstr>
      <vt:lpstr>PowerPoint Presentation</vt:lpstr>
      <vt:lpstr>PowerPoint Presentation</vt:lpstr>
      <vt:lpstr>Haber Bach Ammonia process</vt:lpstr>
      <vt:lpstr>PowerPoint Presentation</vt:lpstr>
      <vt:lpstr>Diesel Shortage since 2020</vt:lpstr>
      <vt:lpstr>PowerPoint Presentation</vt:lpstr>
      <vt:lpstr>PowerPoint Presentation</vt:lpstr>
      <vt:lpstr>PowerPoint Presentation</vt:lpstr>
      <vt:lpstr>U.S. Oil &amp; Gas Industries Future Plans.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Begining</dc:title>
  <dc:creator>Dan Gowin</dc:creator>
  <cp:lastModifiedBy>Dan Gowin</cp:lastModifiedBy>
  <cp:revision>210</cp:revision>
  <dcterms:created xsi:type="dcterms:W3CDTF">2021-09-27T15:15:58Z</dcterms:created>
  <dcterms:modified xsi:type="dcterms:W3CDTF">2025-03-26T15:19:41Z</dcterms:modified>
</cp:coreProperties>
</file>