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59" r:id="rId3"/>
    <p:sldId id="333" r:id="rId4"/>
    <p:sldId id="334" r:id="rId5"/>
    <p:sldId id="335" r:id="rId6"/>
    <p:sldId id="336" r:id="rId7"/>
    <p:sldId id="337" r:id="rId8"/>
    <p:sldId id="33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67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03" autoAdjust="0"/>
  </p:normalViewPr>
  <p:slideViewPr>
    <p:cSldViewPr snapToGrid="0">
      <p:cViewPr varScale="1">
        <p:scale>
          <a:sx n="58" d="100"/>
          <a:sy n="58" d="100"/>
        </p:scale>
        <p:origin x="1914" y="6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ECFBD5-9FAD-4BE2-B8F4-77075339F12B}" type="datetimeFigureOut">
              <a:rPr lang="en-US" smtClean="0"/>
              <a:pPr/>
              <a:t>6/30/2025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1CEBB-22FE-4478-92BB-79F85209B6F2}" type="slidenum">
              <a:rPr lang="en-US" smtClean="0"/>
              <a:pPr/>
              <a:t>‹#›</a:t>
            </a:fld>
            <a:endParaRPr lang="en-US"/>
          </a:p>
        </p:txBody>
      </p:sp>
    </p:spTree>
    <p:extLst>
      <p:ext uri="{BB962C8B-B14F-4D97-AF65-F5344CB8AC3E}">
        <p14:creationId xmlns:p14="http://schemas.microsoft.com/office/powerpoint/2010/main" val="3165072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 Gowin</a:t>
            </a:r>
          </a:p>
          <a:p>
            <a:r>
              <a:rPr lang="en-US" dirty="0"/>
              <a:t>Copyright©, Electrum Power &amp; Technology, All Rights Reserved.</a:t>
            </a:r>
          </a:p>
        </p:txBody>
      </p:sp>
      <p:sp>
        <p:nvSpPr>
          <p:cNvPr id="4" name="Slide Number Placeholder 3"/>
          <p:cNvSpPr>
            <a:spLocks noGrp="1"/>
          </p:cNvSpPr>
          <p:nvPr>
            <p:ph type="sldNum" sz="quarter" idx="5"/>
          </p:nvPr>
        </p:nvSpPr>
        <p:spPr/>
        <p:txBody>
          <a:bodyPr/>
          <a:lstStyle/>
          <a:p>
            <a:fld id="{5651CEBB-22FE-4478-92BB-79F85209B6F2}" type="slidenum">
              <a:rPr lang="en-US" smtClean="0"/>
              <a:pPr/>
              <a:t>1</a:t>
            </a:fld>
            <a:endParaRPr lang="en-US"/>
          </a:p>
        </p:txBody>
      </p:sp>
    </p:spTree>
    <p:extLst>
      <p:ext uri="{BB962C8B-B14F-4D97-AF65-F5344CB8AC3E}">
        <p14:creationId xmlns:p14="http://schemas.microsoft.com/office/powerpoint/2010/main" val="38022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for educational purposes only.</a:t>
            </a:r>
          </a:p>
        </p:txBody>
      </p:sp>
      <p:sp>
        <p:nvSpPr>
          <p:cNvPr id="4" name="Slide Number Placeholder 3"/>
          <p:cNvSpPr>
            <a:spLocks noGrp="1"/>
          </p:cNvSpPr>
          <p:nvPr>
            <p:ph type="sldNum" sz="quarter" idx="5"/>
          </p:nvPr>
        </p:nvSpPr>
        <p:spPr/>
        <p:txBody>
          <a:bodyPr/>
          <a:lstStyle/>
          <a:p>
            <a:fld id="{5651CEBB-22FE-4478-92BB-79F85209B6F2}" type="slidenum">
              <a:rPr lang="en-US" smtClean="0"/>
              <a:pPr/>
              <a:t>2</a:t>
            </a:fld>
            <a:endParaRPr lang="en-US"/>
          </a:p>
        </p:txBody>
      </p:sp>
    </p:spTree>
    <p:extLst>
      <p:ext uri="{BB962C8B-B14F-4D97-AF65-F5344CB8AC3E}">
        <p14:creationId xmlns:p14="http://schemas.microsoft.com/office/powerpoint/2010/main" val="2709312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number of Hydrogen HUBs around the country have been suspended indefinitely. Interesting most of these HUBs are centered around Oil Refineries. The IRS release hydrogen taxing rules one week before Donald Trump became President of the U.S.. Presidents Trumps first task was to suspend the previous administrations Hydrogen tax credits.</a:t>
            </a:r>
          </a:p>
        </p:txBody>
      </p:sp>
      <p:sp>
        <p:nvSpPr>
          <p:cNvPr id="4" name="Slide Number Placeholder 3"/>
          <p:cNvSpPr>
            <a:spLocks noGrp="1"/>
          </p:cNvSpPr>
          <p:nvPr>
            <p:ph type="sldNum" sz="quarter" idx="5"/>
          </p:nvPr>
        </p:nvSpPr>
        <p:spPr/>
        <p:txBody>
          <a:bodyPr/>
          <a:lstStyle/>
          <a:p>
            <a:fld id="{5651CEBB-22FE-4478-92BB-79F85209B6F2}" type="slidenum">
              <a:rPr lang="en-US" smtClean="0"/>
              <a:pPr/>
              <a:t>3</a:t>
            </a:fld>
            <a:endParaRPr lang="en-US"/>
          </a:p>
        </p:txBody>
      </p:sp>
    </p:spTree>
    <p:extLst>
      <p:ext uri="{BB962C8B-B14F-4D97-AF65-F5344CB8AC3E}">
        <p14:creationId xmlns:p14="http://schemas.microsoft.com/office/powerpoint/2010/main" val="369218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Oil &amp; Gas industry claims Green Hydrogen Production from Wind and Solar is too expensive. I guess nobody told them about all the Wind and Solar Power that is curtailed. Trillions of watts of wasted electricity. Hydrogen that could be produced for the cost of the equipment.</a:t>
            </a:r>
          </a:p>
        </p:txBody>
      </p:sp>
      <p:sp>
        <p:nvSpPr>
          <p:cNvPr id="4" name="Slide Number Placeholder 3"/>
          <p:cNvSpPr>
            <a:spLocks noGrp="1"/>
          </p:cNvSpPr>
          <p:nvPr>
            <p:ph type="sldNum" sz="quarter" idx="5"/>
          </p:nvPr>
        </p:nvSpPr>
        <p:spPr/>
        <p:txBody>
          <a:bodyPr/>
          <a:lstStyle/>
          <a:p>
            <a:fld id="{5651CEBB-22FE-4478-92BB-79F85209B6F2}" type="slidenum">
              <a:rPr lang="en-US" smtClean="0"/>
              <a:pPr/>
              <a:t>4</a:t>
            </a:fld>
            <a:endParaRPr lang="en-US"/>
          </a:p>
        </p:txBody>
      </p:sp>
    </p:spTree>
    <p:extLst>
      <p:ext uri="{BB962C8B-B14F-4D97-AF65-F5344CB8AC3E}">
        <p14:creationId xmlns:p14="http://schemas.microsoft.com/office/powerpoint/2010/main" val="236633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Truth. The BP Whiting Refinery, in Indiana, Hydrogen HUB was suspended indefinitely, due to its real purpose being suspended or delayed in construction. The United States Continental CO2 Pipeline. </a:t>
            </a:r>
          </a:p>
        </p:txBody>
      </p:sp>
      <p:sp>
        <p:nvSpPr>
          <p:cNvPr id="4" name="Slide Number Placeholder 3"/>
          <p:cNvSpPr>
            <a:spLocks noGrp="1"/>
          </p:cNvSpPr>
          <p:nvPr>
            <p:ph type="sldNum" sz="quarter" idx="5"/>
          </p:nvPr>
        </p:nvSpPr>
        <p:spPr/>
        <p:txBody>
          <a:bodyPr/>
          <a:lstStyle/>
          <a:p>
            <a:fld id="{5651CEBB-22FE-4478-92BB-79F85209B6F2}" type="slidenum">
              <a:rPr lang="en-US" smtClean="0"/>
              <a:pPr/>
              <a:t>5</a:t>
            </a:fld>
            <a:endParaRPr lang="en-US"/>
          </a:p>
        </p:txBody>
      </p:sp>
    </p:spTree>
    <p:extLst>
      <p:ext uri="{BB962C8B-B14F-4D97-AF65-F5344CB8AC3E}">
        <p14:creationId xmlns:p14="http://schemas.microsoft.com/office/powerpoint/2010/main" val="2817310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They’re datacenters for AI springing up all over the United States. The Oil &amp; Gas Industry is building Gas Turbine Power plants, right next to the New Data Centers. To clean it up, they’re offering carbon capture right in the Continental CO2 Pipeline system.</a:t>
            </a:r>
          </a:p>
        </p:txBody>
      </p:sp>
      <p:sp>
        <p:nvSpPr>
          <p:cNvPr id="4" name="Slide Number Placeholder 3"/>
          <p:cNvSpPr>
            <a:spLocks noGrp="1"/>
          </p:cNvSpPr>
          <p:nvPr>
            <p:ph type="sldNum" sz="quarter" idx="5"/>
          </p:nvPr>
        </p:nvSpPr>
        <p:spPr/>
        <p:txBody>
          <a:bodyPr/>
          <a:lstStyle/>
          <a:p>
            <a:fld id="{5651CEBB-22FE-4478-92BB-79F85209B6F2}" type="slidenum">
              <a:rPr lang="en-US" smtClean="0"/>
              <a:pPr/>
              <a:t>6</a:t>
            </a:fld>
            <a:endParaRPr lang="en-US"/>
          </a:p>
        </p:txBody>
      </p:sp>
    </p:spTree>
    <p:extLst>
      <p:ext uri="{BB962C8B-B14F-4D97-AF65-F5344CB8AC3E}">
        <p14:creationId xmlns:p14="http://schemas.microsoft.com/office/powerpoint/2010/main" val="2237826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F0502020204030204" pitchFamily="34" charset="0"/>
              </a:rPr>
              <a:t>Last year, Exxon acquired CCUS specialist </a:t>
            </a:r>
            <a:r>
              <a:rPr lang="en-US" b="1" i="0" dirty="0">
                <a:solidFill>
                  <a:srgbClr val="000000"/>
                </a:solidFill>
                <a:effectLst/>
                <a:latin typeface="Open Sans" panose="020F0502020204030204" pitchFamily="34" charset="0"/>
              </a:rPr>
              <a:t>Denbury Inc.</a:t>
            </a:r>
            <a:r>
              <a:rPr lang="en-US" b="0" i="0" dirty="0">
                <a:solidFill>
                  <a:srgbClr val="000000"/>
                </a:solidFill>
                <a:effectLst/>
                <a:latin typeface="Open Sans" panose="020F0502020204030204" pitchFamily="34" charset="0"/>
              </a:rPr>
              <a:t> Denbury recycles CO2 through its Enhanced Oil Recovery (EOR) operations and uses it to produce environmentally-friendly, carbon-negative Blue Oil.</a:t>
            </a:r>
            <a:endParaRPr lang="en-US" dirty="0"/>
          </a:p>
        </p:txBody>
      </p:sp>
      <p:sp>
        <p:nvSpPr>
          <p:cNvPr id="4" name="Slide Number Placeholder 3"/>
          <p:cNvSpPr>
            <a:spLocks noGrp="1"/>
          </p:cNvSpPr>
          <p:nvPr>
            <p:ph type="sldNum" sz="quarter" idx="5"/>
          </p:nvPr>
        </p:nvSpPr>
        <p:spPr/>
        <p:txBody>
          <a:bodyPr/>
          <a:lstStyle/>
          <a:p>
            <a:fld id="{5651CEBB-22FE-4478-92BB-79F85209B6F2}" type="slidenum">
              <a:rPr lang="en-US" smtClean="0"/>
              <a:pPr/>
              <a:t>7</a:t>
            </a:fld>
            <a:endParaRPr lang="en-US"/>
          </a:p>
        </p:txBody>
      </p:sp>
    </p:spTree>
    <p:extLst>
      <p:ext uri="{BB962C8B-B14F-4D97-AF65-F5344CB8AC3E}">
        <p14:creationId xmlns:p14="http://schemas.microsoft.com/office/powerpoint/2010/main" val="3162754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51CEBB-22FE-4478-92BB-79F85209B6F2}" type="slidenum">
              <a:rPr lang="en-US" smtClean="0"/>
              <a:pPr/>
              <a:t>8</a:t>
            </a:fld>
            <a:endParaRPr lang="en-US"/>
          </a:p>
        </p:txBody>
      </p:sp>
    </p:spTree>
    <p:extLst>
      <p:ext uri="{BB962C8B-B14F-4D97-AF65-F5344CB8AC3E}">
        <p14:creationId xmlns:p14="http://schemas.microsoft.com/office/powerpoint/2010/main" val="2380325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7B447-0FD4-4A41-B6F5-D9C2F6FE59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5E2962-B6B0-4E18-BB5C-8A284DEAA9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E3291E-D226-42DD-BBD1-7E8FE9EDFF13}"/>
              </a:ext>
            </a:extLst>
          </p:cNvPr>
          <p:cNvSpPr>
            <a:spLocks noGrp="1"/>
          </p:cNvSpPr>
          <p:nvPr>
            <p:ph type="dt" sz="half" idx="10"/>
          </p:nvPr>
        </p:nvSpPr>
        <p:spPr/>
        <p:txBody>
          <a:bodyPr/>
          <a:lstStyle/>
          <a:p>
            <a:fld id="{E613D395-9315-4BF1-8C20-4EBB7C146E0C}" type="datetimeFigureOut">
              <a:rPr lang="en-US" smtClean="0"/>
              <a:pPr/>
              <a:t>6/30/2025</a:t>
            </a:fld>
            <a:endParaRPr lang="en-US"/>
          </a:p>
        </p:txBody>
      </p:sp>
      <p:sp>
        <p:nvSpPr>
          <p:cNvPr id="5" name="Footer Placeholder 4">
            <a:extLst>
              <a:ext uri="{FF2B5EF4-FFF2-40B4-BE49-F238E27FC236}">
                <a16:creationId xmlns:a16="http://schemas.microsoft.com/office/drawing/2014/main" id="{25AEFA4B-B8E9-4989-B4FC-BF09D0487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0805E-6D39-45D5-8EB6-FC9812181FC0}"/>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196290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F0B9-5B74-4A3A-AAD4-683B192B2D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F499EC-0F81-4FFD-BDF4-04D4F32173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72733-C8CA-4F28-85AD-1F4E4005A527}"/>
              </a:ext>
            </a:extLst>
          </p:cNvPr>
          <p:cNvSpPr>
            <a:spLocks noGrp="1"/>
          </p:cNvSpPr>
          <p:nvPr>
            <p:ph type="dt" sz="half" idx="10"/>
          </p:nvPr>
        </p:nvSpPr>
        <p:spPr/>
        <p:txBody>
          <a:bodyPr/>
          <a:lstStyle/>
          <a:p>
            <a:fld id="{E613D395-9315-4BF1-8C20-4EBB7C146E0C}" type="datetimeFigureOut">
              <a:rPr lang="en-US" smtClean="0"/>
              <a:pPr/>
              <a:t>6/30/2025</a:t>
            </a:fld>
            <a:endParaRPr lang="en-US"/>
          </a:p>
        </p:txBody>
      </p:sp>
      <p:sp>
        <p:nvSpPr>
          <p:cNvPr id="5" name="Footer Placeholder 4">
            <a:extLst>
              <a:ext uri="{FF2B5EF4-FFF2-40B4-BE49-F238E27FC236}">
                <a16:creationId xmlns:a16="http://schemas.microsoft.com/office/drawing/2014/main" id="{F4146171-D554-49AB-9F97-F378F64E7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D0207-77A4-445F-AA96-CE8CECCDA2B2}"/>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172990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1C551-4181-4CF2-8065-A3F0F3DD23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FC580B-30C7-4EE6-BEAC-80E7607AFC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33BDC-E4F0-49EE-BB85-CFF531F7861C}"/>
              </a:ext>
            </a:extLst>
          </p:cNvPr>
          <p:cNvSpPr>
            <a:spLocks noGrp="1"/>
          </p:cNvSpPr>
          <p:nvPr>
            <p:ph type="dt" sz="half" idx="10"/>
          </p:nvPr>
        </p:nvSpPr>
        <p:spPr/>
        <p:txBody>
          <a:bodyPr/>
          <a:lstStyle/>
          <a:p>
            <a:fld id="{E613D395-9315-4BF1-8C20-4EBB7C146E0C}" type="datetimeFigureOut">
              <a:rPr lang="en-US" smtClean="0"/>
              <a:pPr/>
              <a:t>6/30/2025</a:t>
            </a:fld>
            <a:endParaRPr lang="en-US"/>
          </a:p>
        </p:txBody>
      </p:sp>
      <p:sp>
        <p:nvSpPr>
          <p:cNvPr id="5" name="Footer Placeholder 4">
            <a:extLst>
              <a:ext uri="{FF2B5EF4-FFF2-40B4-BE49-F238E27FC236}">
                <a16:creationId xmlns:a16="http://schemas.microsoft.com/office/drawing/2014/main" id="{D0D2CC25-98F3-42BE-9F5A-A486EDA18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146A6-D0F1-44EF-A5BB-D7BFD6FA25F5}"/>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103839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E53C-3132-4C3D-A29D-CE4957464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8D04F7-4C7F-4DFD-9987-6AF9A649DC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95B0A-88B7-4EB4-ADD2-BEA5AE5B79D4}"/>
              </a:ext>
            </a:extLst>
          </p:cNvPr>
          <p:cNvSpPr>
            <a:spLocks noGrp="1"/>
          </p:cNvSpPr>
          <p:nvPr>
            <p:ph type="dt" sz="half" idx="10"/>
          </p:nvPr>
        </p:nvSpPr>
        <p:spPr/>
        <p:txBody>
          <a:bodyPr/>
          <a:lstStyle/>
          <a:p>
            <a:fld id="{E613D395-9315-4BF1-8C20-4EBB7C146E0C}" type="datetimeFigureOut">
              <a:rPr lang="en-US" smtClean="0"/>
              <a:pPr/>
              <a:t>6/30/2025</a:t>
            </a:fld>
            <a:endParaRPr lang="en-US"/>
          </a:p>
        </p:txBody>
      </p:sp>
      <p:sp>
        <p:nvSpPr>
          <p:cNvPr id="5" name="Footer Placeholder 4">
            <a:extLst>
              <a:ext uri="{FF2B5EF4-FFF2-40B4-BE49-F238E27FC236}">
                <a16:creationId xmlns:a16="http://schemas.microsoft.com/office/drawing/2014/main" id="{6256EC0E-1B52-4808-9160-0EDA71DCD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5AF3B9-BEC9-40AC-89B2-DF4EC98A4414}"/>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2134036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B2DF-7DD1-4379-A3EC-EFEA711F17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2BC359-35DA-4682-8082-F35035878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4CF7BD-4815-4F12-BC2A-E924AEDD8D65}"/>
              </a:ext>
            </a:extLst>
          </p:cNvPr>
          <p:cNvSpPr>
            <a:spLocks noGrp="1"/>
          </p:cNvSpPr>
          <p:nvPr>
            <p:ph type="dt" sz="half" idx="10"/>
          </p:nvPr>
        </p:nvSpPr>
        <p:spPr/>
        <p:txBody>
          <a:bodyPr/>
          <a:lstStyle/>
          <a:p>
            <a:fld id="{E613D395-9315-4BF1-8C20-4EBB7C146E0C}" type="datetimeFigureOut">
              <a:rPr lang="en-US" smtClean="0"/>
              <a:pPr/>
              <a:t>6/30/2025</a:t>
            </a:fld>
            <a:endParaRPr lang="en-US"/>
          </a:p>
        </p:txBody>
      </p:sp>
      <p:sp>
        <p:nvSpPr>
          <p:cNvPr id="5" name="Footer Placeholder 4">
            <a:extLst>
              <a:ext uri="{FF2B5EF4-FFF2-40B4-BE49-F238E27FC236}">
                <a16:creationId xmlns:a16="http://schemas.microsoft.com/office/drawing/2014/main" id="{D5E6F233-0391-4856-BC3A-B61EFE174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24C77-8A00-45B6-A2FF-8D51C054D2B0}"/>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427452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93CCC-4434-401E-8382-40A5A28FDE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BB7C14-AEBC-4F4E-8F43-6CF90543FA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391021-243B-4E8B-884E-677865B167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11C719-C483-4F01-8331-1A280776A22A}"/>
              </a:ext>
            </a:extLst>
          </p:cNvPr>
          <p:cNvSpPr>
            <a:spLocks noGrp="1"/>
          </p:cNvSpPr>
          <p:nvPr>
            <p:ph type="dt" sz="half" idx="10"/>
          </p:nvPr>
        </p:nvSpPr>
        <p:spPr/>
        <p:txBody>
          <a:bodyPr/>
          <a:lstStyle/>
          <a:p>
            <a:fld id="{E613D395-9315-4BF1-8C20-4EBB7C146E0C}" type="datetimeFigureOut">
              <a:rPr lang="en-US" smtClean="0"/>
              <a:pPr/>
              <a:t>6/30/2025</a:t>
            </a:fld>
            <a:endParaRPr lang="en-US"/>
          </a:p>
        </p:txBody>
      </p:sp>
      <p:sp>
        <p:nvSpPr>
          <p:cNvPr id="6" name="Footer Placeholder 5">
            <a:extLst>
              <a:ext uri="{FF2B5EF4-FFF2-40B4-BE49-F238E27FC236}">
                <a16:creationId xmlns:a16="http://schemas.microsoft.com/office/drawing/2014/main" id="{983C63EC-87A7-4BF9-AF82-5CD5749EF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69C1B0-4759-4406-AADD-CC9CFDCEF2EB}"/>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155761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C5864-379F-4473-9ED2-A517C98A50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2D80C-16AC-4B0D-9DAE-A1EB7DA5A6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07C62D-81F5-4753-99F4-5AB63218A3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7460FF-6AA7-4C8E-BD7E-56C893A8F1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688EE6-E6D6-4A02-B683-EE288110AA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7DE7F2-1F9B-404E-8CC1-582E990FA7C8}"/>
              </a:ext>
            </a:extLst>
          </p:cNvPr>
          <p:cNvSpPr>
            <a:spLocks noGrp="1"/>
          </p:cNvSpPr>
          <p:nvPr>
            <p:ph type="dt" sz="half" idx="10"/>
          </p:nvPr>
        </p:nvSpPr>
        <p:spPr/>
        <p:txBody>
          <a:bodyPr/>
          <a:lstStyle/>
          <a:p>
            <a:fld id="{E613D395-9315-4BF1-8C20-4EBB7C146E0C}" type="datetimeFigureOut">
              <a:rPr lang="en-US" smtClean="0"/>
              <a:pPr/>
              <a:t>6/30/2025</a:t>
            </a:fld>
            <a:endParaRPr lang="en-US"/>
          </a:p>
        </p:txBody>
      </p:sp>
      <p:sp>
        <p:nvSpPr>
          <p:cNvPr id="8" name="Footer Placeholder 7">
            <a:extLst>
              <a:ext uri="{FF2B5EF4-FFF2-40B4-BE49-F238E27FC236}">
                <a16:creationId xmlns:a16="http://schemas.microsoft.com/office/drawing/2014/main" id="{E9C7A1D5-8021-4590-AA11-B256ECF589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AC17F1-ED79-4EBF-9AE8-9E7CB26C4EEB}"/>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316413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6935F-8D07-498D-8B68-60B9A1781B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6327E6-80B5-424A-9C29-68F11BE67DA0}"/>
              </a:ext>
            </a:extLst>
          </p:cNvPr>
          <p:cNvSpPr>
            <a:spLocks noGrp="1"/>
          </p:cNvSpPr>
          <p:nvPr>
            <p:ph type="dt" sz="half" idx="10"/>
          </p:nvPr>
        </p:nvSpPr>
        <p:spPr/>
        <p:txBody>
          <a:bodyPr/>
          <a:lstStyle/>
          <a:p>
            <a:fld id="{E613D395-9315-4BF1-8C20-4EBB7C146E0C}" type="datetimeFigureOut">
              <a:rPr lang="en-US" smtClean="0"/>
              <a:pPr/>
              <a:t>6/30/2025</a:t>
            </a:fld>
            <a:endParaRPr lang="en-US"/>
          </a:p>
        </p:txBody>
      </p:sp>
      <p:sp>
        <p:nvSpPr>
          <p:cNvPr id="4" name="Footer Placeholder 3">
            <a:extLst>
              <a:ext uri="{FF2B5EF4-FFF2-40B4-BE49-F238E27FC236}">
                <a16:creationId xmlns:a16="http://schemas.microsoft.com/office/drawing/2014/main" id="{4E728196-6DCF-4047-AF54-4CDBDB327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AE26D9-82B1-4BA8-869A-70169EF2A889}"/>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337970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95FD7-782F-45F4-AED3-C7F456926AB7}"/>
              </a:ext>
            </a:extLst>
          </p:cNvPr>
          <p:cNvSpPr>
            <a:spLocks noGrp="1"/>
          </p:cNvSpPr>
          <p:nvPr>
            <p:ph type="dt" sz="half" idx="10"/>
          </p:nvPr>
        </p:nvSpPr>
        <p:spPr/>
        <p:txBody>
          <a:bodyPr/>
          <a:lstStyle/>
          <a:p>
            <a:fld id="{E613D395-9315-4BF1-8C20-4EBB7C146E0C}" type="datetimeFigureOut">
              <a:rPr lang="en-US" smtClean="0"/>
              <a:pPr/>
              <a:t>6/30/2025</a:t>
            </a:fld>
            <a:endParaRPr lang="en-US"/>
          </a:p>
        </p:txBody>
      </p:sp>
      <p:sp>
        <p:nvSpPr>
          <p:cNvPr id="3" name="Footer Placeholder 2">
            <a:extLst>
              <a:ext uri="{FF2B5EF4-FFF2-40B4-BE49-F238E27FC236}">
                <a16:creationId xmlns:a16="http://schemas.microsoft.com/office/drawing/2014/main" id="{DAC3CA33-AAFB-4E31-AE89-3FA63CC008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7F1403-9C18-4EF1-B376-AE5D4E5036E5}"/>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3128134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EF975-F784-48C7-A74F-63F3F0508D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E61400-F582-47A6-B909-55A3C6BDF0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69F6BD-6123-439C-963F-E09011130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DC351-5D3F-4BF3-A233-83CCB98A803B}"/>
              </a:ext>
            </a:extLst>
          </p:cNvPr>
          <p:cNvSpPr>
            <a:spLocks noGrp="1"/>
          </p:cNvSpPr>
          <p:nvPr>
            <p:ph type="dt" sz="half" idx="10"/>
          </p:nvPr>
        </p:nvSpPr>
        <p:spPr/>
        <p:txBody>
          <a:bodyPr/>
          <a:lstStyle/>
          <a:p>
            <a:fld id="{E613D395-9315-4BF1-8C20-4EBB7C146E0C}" type="datetimeFigureOut">
              <a:rPr lang="en-US" smtClean="0"/>
              <a:pPr/>
              <a:t>6/30/2025</a:t>
            </a:fld>
            <a:endParaRPr lang="en-US"/>
          </a:p>
        </p:txBody>
      </p:sp>
      <p:sp>
        <p:nvSpPr>
          <p:cNvPr id="6" name="Footer Placeholder 5">
            <a:extLst>
              <a:ext uri="{FF2B5EF4-FFF2-40B4-BE49-F238E27FC236}">
                <a16:creationId xmlns:a16="http://schemas.microsoft.com/office/drawing/2014/main" id="{33E890EE-32C0-427A-ADC5-49421DB5F1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08C9A7-FEE4-48AC-BF43-A5B4F6627590}"/>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3258678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23BB2-73AB-4986-9110-08C216138C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9FEF80-C140-424D-94A7-ABDA4544B0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1EF70B-8D46-4759-8853-E77E9CB08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698DED-CB12-4C0D-8406-CF66C7B3D7FE}"/>
              </a:ext>
            </a:extLst>
          </p:cNvPr>
          <p:cNvSpPr>
            <a:spLocks noGrp="1"/>
          </p:cNvSpPr>
          <p:nvPr>
            <p:ph type="dt" sz="half" idx="10"/>
          </p:nvPr>
        </p:nvSpPr>
        <p:spPr/>
        <p:txBody>
          <a:bodyPr/>
          <a:lstStyle/>
          <a:p>
            <a:fld id="{E613D395-9315-4BF1-8C20-4EBB7C146E0C}" type="datetimeFigureOut">
              <a:rPr lang="en-US" smtClean="0"/>
              <a:pPr/>
              <a:t>6/30/2025</a:t>
            </a:fld>
            <a:endParaRPr lang="en-US"/>
          </a:p>
        </p:txBody>
      </p:sp>
      <p:sp>
        <p:nvSpPr>
          <p:cNvPr id="6" name="Footer Placeholder 5">
            <a:extLst>
              <a:ext uri="{FF2B5EF4-FFF2-40B4-BE49-F238E27FC236}">
                <a16:creationId xmlns:a16="http://schemas.microsoft.com/office/drawing/2014/main" id="{FDEE91E2-7734-4DBB-8E5E-2AC4377A59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7A90E2-4314-4EA6-B3E9-15121245C239}"/>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1252513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016181-B7CC-4F57-BDAE-AF6EEAF63D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2F967E-5779-41B7-BE0A-BE8793EBDD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CBD3F-342C-412E-966F-FB4AC741D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3D395-9315-4BF1-8C20-4EBB7C146E0C}" type="datetimeFigureOut">
              <a:rPr lang="en-US" smtClean="0"/>
              <a:pPr/>
              <a:t>6/30/2025</a:t>
            </a:fld>
            <a:endParaRPr lang="en-US"/>
          </a:p>
        </p:txBody>
      </p:sp>
      <p:sp>
        <p:nvSpPr>
          <p:cNvPr id="5" name="Footer Placeholder 4">
            <a:extLst>
              <a:ext uri="{FF2B5EF4-FFF2-40B4-BE49-F238E27FC236}">
                <a16:creationId xmlns:a16="http://schemas.microsoft.com/office/drawing/2014/main" id="{0055A1AA-4F53-4E4F-8AF6-A80C928CB1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35C465-E0D7-4A59-8D83-081E78F6F2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C4B40-0F66-4293-8EB6-D9413A8D49EA}" type="slidenum">
              <a:rPr lang="en-US" smtClean="0"/>
              <a:pPr/>
              <a:t>‹#›</a:t>
            </a:fld>
            <a:endParaRPr lang="en-US"/>
          </a:p>
        </p:txBody>
      </p:sp>
    </p:spTree>
    <p:extLst>
      <p:ext uri="{BB962C8B-B14F-4D97-AF65-F5344CB8AC3E}">
        <p14:creationId xmlns:p14="http://schemas.microsoft.com/office/powerpoint/2010/main" val="4160745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EC0F821-A167-4C05-B235-EC69348B18F7}"/>
              </a:ext>
            </a:extLst>
          </p:cNvPr>
          <p:cNvSpPr>
            <a:spLocks noGrp="1"/>
          </p:cNvSpPr>
          <p:nvPr>
            <p:ph type="ctrTitle"/>
          </p:nvPr>
        </p:nvSpPr>
        <p:spPr>
          <a:xfrm>
            <a:off x="660041" y="2767106"/>
            <a:ext cx="2880828" cy="3071906"/>
          </a:xfrm>
        </p:spPr>
        <p:txBody>
          <a:bodyPr anchor="t">
            <a:normAutofit/>
          </a:bodyPr>
          <a:lstStyle/>
          <a:p>
            <a:pPr algn="l"/>
            <a:r>
              <a:rPr lang="en-US" sz="1600">
                <a:solidFill>
                  <a:srgbClr val="FFFFFF"/>
                </a:solidFill>
              </a:rPr>
              <a:t>https://electrumpower.tech</a:t>
            </a:r>
          </a:p>
        </p:txBody>
      </p:sp>
      <p:sp>
        <p:nvSpPr>
          <p:cNvPr id="3" name="Subtitle 2">
            <a:extLst>
              <a:ext uri="{FF2B5EF4-FFF2-40B4-BE49-F238E27FC236}">
                <a16:creationId xmlns:a16="http://schemas.microsoft.com/office/drawing/2014/main" id="{090A8A93-2AAD-4FAF-BF9A-AA6AE5812B0A}"/>
              </a:ext>
            </a:extLst>
          </p:cNvPr>
          <p:cNvSpPr>
            <a:spLocks noGrp="1"/>
          </p:cNvSpPr>
          <p:nvPr>
            <p:ph type="subTitle" idx="1"/>
          </p:nvPr>
        </p:nvSpPr>
        <p:spPr>
          <a:xfrm>
            <a:off x="660042" y="806824"/>
            <a:ext cx="2919738" cy="1494117"/>
          </a:xfrm>
        </p:spPr>
        <p:txBody>
          <a:bodyPr anchor="b">
            <a:normAutofit/>
          </a:bodyPr>
          <a:lstStyle/>
          <a:p>
            <a:pPr algn="l"/>
            <a:endParaRPr lang="en-US" sz="2000">
              <a:solidFill>
                <a:srgbClr val="FFFFFF"/>
              </a:solidFill>
            </a:endParaRPr>
          </a:p>
          <a:p>
            <a:pPr algn="l"/>
            <a:endParaRPr lang="en-US" sz="2000">
              <a:solidFill>
                <a:srgbClr val="FFFFFF"/>
              </a:solidFill>
            </a:endParaRPr>
          </a:p>
        </p:txBody>
      </p:sp>
      <p:pic>
        <p:nvPicPr>
          <p:cNvPr id="5" name="Picture 4" descr="Power2Gas 01152020m.jpg"/>
          <p:cNvPicPr>
            <a:picLocks noChangeAspect="1"/>
          </p:cNvPicPr>
          <p:nvPr/>
        </p:nvPicPr>
        <p:blipFill>
          <a:blip r:embed="rId3" cstate="print"/>
          <a:stretch>
            <a:fillRect/>
          </a:stretch>
        </p:blipFill>
        <p:spPr>
          <a:xfrm>
            <a:off x="4502428" y="800634"/>
            <a:ext cx="7225748" cy="5256731"/>
          </a:xfrm>
          <a:prstGeom prst="rect">
            <a:avLst/>
          </a:prstGeom>
        </p:spPr>
      </p:pic>
    </p:spTree>
    <p:extLst>
      <p:ext uri="{BB962C8B-B14F-4D97-AF65-F5344CB8AC3E}">
        <p14:creationId xmlns:p14="http://schemas.microsoft.com/office/powerpoint/2010/main" val="2808748136"/>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2DC5DE-C8B6-166C-00DD-3BE17527D3F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Notice</a:t>
            </a:r>
          </a:p>
        </p:txBody>
      </p:sp>
      <p:pic>
        <p:nvPicPr>
          <p:cNvPr id="5" name="Content Placeholder 4" descr="A white background with black text&#10;&#10;Description automatically generated">
            <a:extLst>
              <a:ext uri="{FF2B5EF4-FFF2-40B4-BE49-F238E27FC236}">
                <a16:creationId xmlns:a16="http://schemas.microsoft.com/office/drawing/2014/main" id="{19655E41-A680-E10B-3D92-D76E9877B2D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3467" y="1854889"/>
            <a:ext cx="10905066" cy="4034874"/>
          </a:xfrm>
          <a:prstGeom prst="rect">
            <a:avLst/>
          </a:prstGeom>
        </p:spPr>
      </p:pic>
    </p:spTree>
    <p:extLst>
      <p:ext uri="{BB962C8B-B14F-4D97-AF65-F5344CB8AC3E}">
        <p14:creationId xmlns:p14="http://schemas.microsoft.com/office/powerpoint/2010/main" val="392751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3B0977D-F0B5-4A99-1727-2FC7EE6040E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Hydrogen Dreams in America</a:t>
            </a:r>
          </a:p>
        </p:txBody>
      </p:sp>
      <p:pic>
        <p:nvPicPr>
          <p:cNvPr id="5" name="Content Placeholder 4" descr="A screenshot of a website&#10;&#10;AI-generated content may be incorrect.">
            <a:extLst>
              <a:ext uri="{FF2B5EF4-FFF2-40B4-BE49-F238E27FC236}">
                <a16:creationId xmlns:a16="http://schemas.microsoft.com/office/drawing/2014/main" id="{4FF74C1A-F8CE-AC47-3A9B-1C5C634BE7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44007" y="-6751"/>
            <a:ext cx="5331762" cy="6857573"/>
          </a:xfrm>
          <a:prstGeom prst="rect">
            <a:avLst/>
          </a:prstGeom>
        </p:spPr>
      </p:pic>
    </p:spTree>
    <p:extLst>
      <p:ext uri="{BB962C8B-B14F-4D97-AF65-F5344CB8AC3E}">
        <p14:creationId xmlns:p14="http://schemas.microsoft.com/office/powerpoint/2010/main" val="87643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aph and chart on a screen&#10;&#10;AI-generated content may be incorrect.">
            <a:extLst>
              <a:ext uri="{FF2B5EF4-FFF2-40B4-BE49-F238E27FC236}">
                <a16:creationId xmlns:a16="http://schemas.microsoft.com/office/drawing/2014/main" id="{1AD1DE67-9D20-FFB5-11AB-B8E7BB7F1C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0304" y="457200"/>
            <a:ext cx="10031392" cy="5943600"/>
          </a:xfrm>
          <a:prstGeom prst="rect">
            <a:avLst/>
          </a:prstGeom>
        </p:spPr>
      </p:pic>
    </p:spTree>
    <p:extLst>
      <p:ext uri="{BB962C8B-B14F-4D97-AF65-F5344CB8AC3E}">
        <p14:creationId xmlns:p14="http://schemas.microsoft.com/office/powerpoint/2010/main" val="988507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3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map of the united states&#10;&#10;AI-generated content may be incorrect.">
            <a:extLst>
              <a:ext uri="{FF2B5EF4-FFF2-40B4-BE49-F238E27FC236}">
                <a16:creationId xmlns:a16="http://schemas.microsoft.com/office/drawing/2014/main" id="{09B579A1-9774-1EF5-6DED-EFAEE895C71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9989" b="5519"/>
          <a:stretch>
            <a:fillRect/>
          </a:stretch>
        </p:blipFill>
        <p:spPr>
          <a:xfrm>
            <a:off x="810669" y="643467"/>
            <a:ext cx="10570662" cy="5571066"/>
          </a:xfrm>
          <a:prstGeom prst="rect">
            <a:avLst/>
          </a:prstGeom>
        </p:spPr>
      </p:pic>
    </p:spTree>
    <p:extLst>
      <p:ext uri="{BB962C8B-B14F-4D97-AF65-F5344CB8AC3E}">
        <p14:creationId xmlns:p14="http://schemas.microsoft.com/office/powerpoint/2010/main" val="2271379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C94402B-5486-0821-1354-2FA6B6D8B693}"/>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Carbon Capture for Blue Oil Recovery</a:t>
            </a:r>
          </a:p>
        </p:txBody>
      </p:sp>
      <p:pic>
        <p:nvPicPr>
          <p:cNvPr id="5" name="Content Placeholder 4" descr="A screenshot of a website&#10;&#10;AI-generated content may be incorrect.">
            <a:extLst>
              <a:ext uri="{FF2B5EF4-FFF2-40B4-BE49-F238E27FC236}">
                <a16:creationId xmlns:a16="http://schemas.microsoft.com/office/drawing/2014/main" id="{8EDA17A1-3B89-9AE2-1239-1F2284737D7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03243" y="153691"/>
            <a:ext cx="5127916" cy="6429989"/>
          </a:xfrm>
          <a:prstGeom prst="rect">
            <a:avLst/>
          </a:prstGeom>
        </p:spPr>
      </p:pic>
    </p:spTree>
    <p:extLst>
      <p:ext uri="{BB962C8B-B14F-4D97-AF65-F5344CB8AC3E}">
        <p14:creationId xmlns:p14="http://schemas.microsoft.com/office/powerpoint/2010/main" val="3365091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map of the united states&#10;&#10;AI-generated content may be incorrect.">
            <a:extLst>
              <a:ext uri="{FF2B5EF4-FFF2-40B4-BE49-F238E27FC236}">
                <a16:creationId xmlns:a16="http://schemas.microsoft.com/office/drawing/2014/main" id="{529EA2C1-61CC-6CE8-9B3E-6B57A72437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3333" y="457200"/>
            <a:ext cx="8805333" cy="5943600"/>
          </a:xfrm>
          <a:prstGeom prst="rect">
            <a:avLst/>
          </a:prstGeom>
        </p:spPr>
      </p:pic>
    </p:spTree>
    <p:extLst>
      <p:ext uri="{BB962C8B-B14F-4D97-AF65-F5344CB8AC3E}">
        <p14:creationId xmlns:p14="http://schemas.microsoft.com/office/powerpoint/2010/main" val="1946703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map of the united states with red lines&#10;&#10;AI-generated content may be incorrect.">
            <a:extLst>
              <a:ext uri="{FF2B5EF4-FFF2-40B4-BE49-F238E27FC236}">
                <a16:creationId xmlns:a16="http://schemas.microsoft.com/office/drawing/2014/main" id="{57036204-1392-8D82-7DA5-DB57568E760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5233"/>
          <a:stretch>
            <a:fillRect/>
          </a:stretch>
        </p:blipFill>
        <p:spPr>
          <a:xfrm>
            <a:off x="4038599" y="10"/>
            <a:ext cx="8160026" cy="6875809"/>
          </a:xfrm>
          <a:prstGeom prst="rect">
            <a:avLst/>
          </a:prstGeom>
        </p:spPr>
      </p:pic>
      <p:sp>
        <p:nvSpPr>
          <p:cNvPr id="26" name="Freeform: Shape 2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DA99AC9-983A-74B3-C965-9928B3244911}"/>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Questions?</a:t>
            </a:r>
          </a:p>
        </p:txBody>
      </p:sp>
    </p:spTree>
    <p:extLst>
      <p:ext uri="{BB962C8B-B14F-4D97-AF65-F5344CB8AC3E}">
        <p14:creationId xmlns:p14="http://schemas.microsoft.com/office/powerpoint/2010/main" val="2544529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3262</TotalTime>
  <Words>273</Words>
  <Application>Microsoft Office PowerPoint</Application>
  <PresentationFormat>Widescreen</PresentationFormat>
  <Paragraphs>21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Open Sans</vt:lpstr>
      <vt:lpstr>Office Theme</vt:lpstr>
      <vt:lpstr>https://electrumpower.tech</vt:lpstr>
      <vt:lpstr>Notice</vt:lpstr>
      <vt:lpstr>Hydrogen Dreams in America</vt:lpstr>
      <vt:lpstr>PowerPoint Presentation</vt:lpstr>
      <vt:lpstr>PowerPoint Presentation</vt:lpstr>
      <vt:lpstr>Carbon Capture for Blue Oil Recovery</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Begining</dc:title>
  <dc:creator>Dan Gowin</dc:creator>
  <cp:lastModifiedBy>Dan Gowin</cp:lastModifiedBy>
  <cp:revision>258</cp:revision>
  <dcterms:created xsi:type="dcterms:W3CDTF">2021-09-27T15:15:58Z</dcterms:created>
  <dcterms:modified xsi:type="dcterms:W3CDTF">2025-06-30T21:38:44Z</dcterms:modified>
</cp:coreProperties>
</file>